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81" r:id="rId4"/>
    <p:sldId id="282" r:id="rId5"/>
    <p:sldId id="309" r:id="rId6"/>
    <p:sldId id="310" r:id="rId7"/>
    <p:sldId id="311" r:id="rId8"/>
    <p:sldId id="312" r:id="rId9"/>
    <p:sldId id="313" r:id="rId10"/>
    <p:sldId id="339" r:id="rId11"/>
    <p:sldId id="314" r:id="rId12"/>
    <p:sldId id="284" r:id="rId13"/>
    <p:sldId id="273" r:id="rId14"/>
    <p:sldId id="271" r:id="rId15"/>
    <p:sldId id="307" r:id="rId16"/>
    <p:sldId id="308" r:id="rId17"/>
    <p:sldId id="285" r:id="rId18"/>
    <p:sldId id="276" r:id="rId19"/>
    <p:sldId id="319" r:id="rId20"/>
    <p:sldId id="340" r:id="rId21"/>
    <p:sldId id="360" r:id="rId22"/>
    <p:sldId id="320" r:id="rId23"/>
    <p:sldId id="331" r:id="rId24"/>
    <p:sldId id="361" r:id="rId25"/>
    <p:sldId id="315" r:id="rId26"/>
    <p:sldId id="316" r:id="rId27"/>
    <p:sldId id="317" r:id="rId28"/>
    <p:sldId id="318" r:id="rId29"/>
    <p:sldId id="321" r:id="rId30"/>
    <p:sldId id="28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76D"/>
    <a:srgbClr val="9DC0BC"/>
    <a:srgbClr val="E9F5F5"/>
    <a:srgbClr val="3E7871"/>
    <a:srgbClr val="9DD5D6"/>
    <a:srgbClr val="93BBD7"/>
    <a:srgbClr val="0077C1"/>
    <a:srgbClr val="E8E8E8"/>
    <a:srgbClr val="038B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9" d="100"/>
          <a:sy n="49" d="100"/>
        </p:scale>
        <p:origin x="984" y="-91"/>
      </p:cViewPr>
      <p:guideLst>
        <p:guide orient="horz" pos="2190"/>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93BBD7"/>
            </a:solidFill>
          </c:spPr>
          <c:dPt>
            <c:idx val="0"/>
            <c:bubble3D val="0"/>
            <c:spPr>
              <a:solidFill>
                <a:srgbClr val="9DC0BC"/>
              </a:solidFill>
              <a:ln w="19050">
                <a:solidFill>
                  <a:schemeClr val="lt1"/>
                </a:solidFill>
              </a:ln>
              <a:effectLst/>
            </c:spPr>
            <c:extLst>
              <c:ext xmlns:c16="http://schemas.microsoft.com/office/drawing/2014/chart" uri="{C3380CC4-5D6E-409C-BE32-E72D297353CC}">
                <c16:uniqueId val="{00000001-D272-4BB3-ACB2-B8DBCF9598EB}"/>
              </c:ext>
            </c:extLst>
          </c:dPt>
          <c:dPt>
            <c:idx val="1"/>
            <c:bubble3D val="0"/>
            <c:spPr>
              <a:solidFill>
                <a:srgbClr val="27776D"/>
              </a:solidFill>
              <a:ln w="19050">
                <a:solidFill>
                  <a:schemeClr val="lt1"/>
                </a:solidFill>
              </a:ln>
              <a:effectLst/>
            </c:spPr>
            <c:extLst>
              <c:ext xmlns:c16="http://schemas.microsoft.com/office/drawing/2014/chart" uri="{C3380CC4-5D6E-409C-BE32-E72D297353CC}">
                <c16:uniqueId val="{00000003-D272-4BB3-ACB2-B8DBCF9598EB}"/>
              </c:ext>
            </c:extLst>
          </c:dPt>
          <c:dPt>
            <c:idx val="2"/>
            <c:bubble3D val="0"/>
            <c:spPr>
              <a:solidFill>
                <a:srgbClr val="9DC0BC"/>
              </a:solidFill>
              <a:ln w="19050">
                <a:solidFill>
                  <a:schemeClr val="lt1"/>
                </a:solidFill>
              </a:ln>
              <a:effectLst/>
            </c:spPr>
            <c:extLst>
              <c:ext xmlns:c16="http://schemas.microsoft.com/office/drawing/2014/chart" uri="{C3380CC4-5D6E-409C-BE32-E72D297353CC}">
                <c16:uniqueId val="{00000005-D272-4BB3-ACB2-B8DBCF9598EB}"/>
              </c:ext>
            </c:extLst>
          </c:dPt>
          <c:dPt>
            <c:idx val="3"/>
            <c:bubble3D val="0"/>
            <c:spPr>
              <a:solidFill>
                <a:srgbClr val="27776D"/>
              </a:solidFill>
              <a:ln w="19050">
                <a:solidFill>
                  <a:schemeClr val="lt1"/>
                </a:solidFill>
              </a:ln>
              <a:effectLst/>
            </c:spPr>
            <c:extLst>
              <c:ext xmlns:c16="http://schemas.microsoft.com/office/drawing/2014/chart" uri="{C3380CC4-5D6E-409C-BE32-E72D297353CC}">
                <c16:uniqueId val="{00000007-D272-4BB3-ACB2-B8DBCF9598EB}"/>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272-4BB3-ACB2-B8DBCF9598E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2022/6/14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2022/6/14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TextBox 10"/>
          <p:cNvSpPr txBox="1"/>
          <p:nvPr userDrawn="1"/>
        </p:nvSpPr>
        <p:spPr>
          <a:xfrm>
            <a:off x="615934"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ags" Target="../tags/tag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tags" Target="../tags/tag1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8.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8.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椭圆 48"/>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8" name="组合 77"/>
          <p:cNvGrpSpPr/>
          <p:nvPr/>
        </p:nvGrpSpPr>
        <p:grpSpPr>
          <a:xfrm>
            <a:off x="1644650" y="1682750"/>
            <a:ext cx="2882900" cy="558800"/>
            <a:chOff x="1644650" y="1682750"/>
            <a:chExt cx="2882900" cy="558800"/>
          </a:xfrm>
        </p:grpSpPr>
        <p:sp>
          <p:nvSpPr>
            <p:cNvPr id="5" name="椭圆 4"/>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39687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1733550" y="1716523"/>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菜</a:t>
              </a:r>
            </a:p>
          </p:txBody>
        </p:sp>
        <p:sp>
          <p:nvSpPr>
            <p:cNvPr id="54" name="文本框 53"/>
            <p:cNvSpPr txBox="1"/>
            <p:nvPr/>
          </p:nvSpPr>
          <p:spPr>
            <a:xfrm>
              <a:off x="2314575" y="1731317"/>
              <a:ext cx="381000"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cs typeface="+mn-ea"/>
                  <a:sym typeface="+mn-lt"/>
                </a:rPr>
                <a:t>码</a:t>
              </a:r>
            </a:p>
          </p:txBody>
        </p:sp>
        <p:sp>
          <p:nvSpPr>
            <p:cNvPr id="55" name="文本框 54"/>
            <p:cNvSpPr txBox="1"/>
            <p:nvPr/>
          </p:nvSpPr>
          <p:spPr>
            <a:xfrm>
              <a:off x="2895600" y="1723815"/>
              <a:ext cx="381000" cy="46166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6" name="文本框 55"/>
            <p:cNvSpPr txBox="1"/>
            <p:nvPr/>
          </p:nvSpPr>
          <p:spPr>
            <a:xfrm>
              <a:off x="3476625" y="1731317"/>
              <a:ext cx="381000" cy="46166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S</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57" name="文本框 56"/>
            <p:cNvSpPr txBox="1"/>
            <p:nvPr/>
          </p:nvSpPr>
          <p:spPr>
            <a:xfrm>
              <a:off x="4057650" y="1731317"/>
              <a:ext cx="381000" cy="46166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T</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grpSp>
      <p:sp>
        <p:nvSpPr>
          <p:cNvPr id="11" name="文本框 10"/>
          <p:cNvSpPr txBox="1"/>
          <p:nvPr/>
        </p:nvSpPr>
        <p:spPr>
          <a:xfrm>
            <a:off x="1492250" y="2812291"/>
            <a:ext cx="9213850" cy="1015663"/>
          </a:xfrm>
          <a:prstGeom prst="rect">
            <a:avLst/>
          </a:prstGeom>
          <a:noFill/>
        </p:spPr>
        <p:txBody>
          <a:bodyPr wrap="square" rtlCol="0">
            <a:spAutoFit/>
          </a:bodyPr>
          <a:lstStyle/>
          <a:p>
            <a:r>
              <a:rPr lang="zh-CN" altLang="en-US" sz="6000" spc="300" dirty="0">
                <a:latin typeface="方正正黑简体" panose="02000000000000000000" pitchFamily="2" charset="-122"/>
                <a:ea typeface="方正正黑简体" panose="02000000000000000000" pitchFamily="2" charset="-122"/>
                <a:cs typeface="+mn-ea"/>
                <a:sym typeface="+mn-lt"/>
              </a:rPr>
              <a:t>需求变更评审</a:t>
            </a:r>
          </a:p>
        </p:txBody>
      </p:sp>
      <p:sp>
        <p:nvSpPr>
          <p:cNvPr id="32" name="椭圆 31"/>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9" name="组合 68"/>
          <p:cNvGrpSpPr/>
          <p:nvPr/>
        </p:nvGrpSpPr>
        <p:grpSpPr>
          <a:xfrm>
            <a:off x="1654175" y="4910927"/>
            <a:ext cx="2203450" cy="400110"/>
            <a:chOff x="1654175" y="4908884"/>
            <a:chExt cx="1720850" cy="400110"/>
          </a:xfrm>
        </p:grpSpPr>
        <p:sp>
          <p:nvSpPr>
            <p:cNvPr id="65" name="矩形: 圆角 64"/>
            <p:cNvSpPr/>
            <p:nvPr/>
          </p:nvSpPr>
          <p:spPr>
            <a:xfrm>
              <a:off x="1654175" y="4908884"/>
              <a:ext cx="1720850"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文本框 65"/>
            <p:cNvSpPr txBox="1"/>
            <p:nvPr/>
          </p:nvSpPr>
          <p:spPr>
            <a:xfrm>
              <a:off x="1654175" y="4924273"/>
              <a:ext cx="1711325" cy="369332"/>
            </a:xfrm>
            <a:prstGeom prst="rect">
              <a:avLst/>
            </a:prstGeom>
            <a:noFill/>
          </p:spPr>
          <p:txBody>
            <a:bodyPr wrap="square" rtlCol="0">
              <a:spAutoFit/>
            </a:bodyPr>
            <a:lstStyle/>
            <a:p>
              <a:pPr algn="dist"/>
              <a:r>
                <a:rPr lang="zh-CN" altLang="en-US" dirty="0">
                  <a:solidFill>
                    <a:schemeClr val="bg1"/>
                  </a:solidFill>
                  <a:cs typeface="+mn-ea"/>
                  <a:sym typeface="+mn-lt"/>
                </a:rPr>
                <a:t>汇报人：</a:t>
              </a:r>
              <a:r>
                <a:rPr lang="en-US" altLang="zh-CN" dirty="0">
                  <a:solidFill>
                    <a:schemeClr val="bg1"/>
                  </a:solidFill>
                  <a:cs typeface="+mn-ea"/>
                  <a:sym typeface="+mn-lt"/>
                </a:rPr>
                <a:t>G15</a:t>
              </a:r>
              <a:endParaRPr lang="zh-CN" altLang="en-US" dirty="0">
                <a:solidFill>
                  <a:schemeClr val="bg1"/>
                </a:solidFill>
                <a:cs typeface="+mn-ea"/>
                <a:sym typeface="+mn-lt"/>
              </a:endParaRPr>
            </a:p>
          </p:txBody>
        </p:sp>
      </p:grpSp>
      <p:grpSp>
        <p:nvGrpSpPr>
          <p:cNvPr id="70" name="组合 69"/>
          <p:cNvGrpSpPr/>
          <p:nvPr/>
        </p:nvGrpSpPr>
        <p:grpSpPr>
          <a:xfrm>
            <a:off x="4257674" y="4910927"/>
            <a:ext cx="2709183" cy="400110"/>
            <a:chOff x="1654174" y="4908884"/>
            <a:chExt cx="2333625" cy="400110"/>
          </a:xfrm>
        </p:grpSpPr>
        <p:sp>
          <p:nvSpPr>
            <p:cNvPr id="71" name="矩形: 圆角 70"/>
            <p:cNvSpPr/>
            <p:nvPr/>
          </p:nvSpPr>
          <p:spPr>
            <a:xfrm>
              <a:off x="1654174" y="4908884"/>
              <a:ext cx="2302669" cy="400110"/>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1"/>
            <p:cNvSpPr txBox="1"/>
            <p:nvPr/>
          </p:nvSpPr>
          <p:spPr>
            <a:xfrm>
              <a:off x="1654174" y="4924273"/>
              <a:ext cx="2333625" cy="369332"/>
            </a:xfrm>
            <a:prstGeom prst="rect">
              <a:avLst/>
            </a:prstGeom>
            <a:noFill/>
          </p:spPr>
          <p:txBody>
            <a:bodyPr wrap="square" rtlCol="0">
              <a:spAutoFit/>
            </a:bodyPr>
            <a:lstStyle/>
            <a:p>
              <a:pPr algn="dist"/>
              <a:r>
                <a:rPr lang="zh-CN" altLang="en-US" dirty="0">
                  <a:solidFill>
                    <a:schemeClr val="bg1"/>
                  </a:solidFill>
                  <a:cs typeface="+mn-ea"/>
                  <a:sym typeface="+mn-lt"/>
                </a:rPr>
                <a:t>时间：</a:t>
              </a:r>
              <a:r>
                <a:rPr lang="en-US" altLang="zh-CN" dirty="0">
                  <a:solidFill>
                    <a:schemeClr val="bg1"/>
                  </a:solidFill>
                  <a:cs typeface="+mn-ea"/>
                  <a:sym typeface="+mn-lt"/>
                </a:rPr>
                <a:t>2022</a:t>
              </a:r>
              <a:r>
                <a:rPr lang="zh-CN" altLang="en-US" dirty="0">
                  <a:solidFill>
                    <a:schemeClr val="bg1"/>
                  </a:solidFill>
                  <a:cs typeface="+mn-ea"/>
                  <a:sym typeface="+mn-lt"/>
                </a:rPr>
                <a:t>年</a:t>
              </a:r>
              <a:r>
                <a:rPr lang="en-US" altLang="zh-CN" dirty="0">
                  <a:solidFill>
                    <a:schemeClr val="bg1"/>
                  </a:solidFill>
                  <a:cs typeface="+mn-ea"/>
                  <a:sym typeface="+mn-lt"/>
                </a:rPr>
                <a:t>5</a:t>
              </a:r>
              <a:r>
                <a:rPr lang="zh-CN" altLang="en-US" dirty="0">
                  <a:solidFill>
                    <a:schemeClr val="bg1"/>
                  </a:solidFill>
                  <a:cs typeface="+mn-ea"/>
                  <a:sym typeface="+mn-lt"/>
                </a:rPr>
                <a:t>月</a:t>
              </a:r>
              <a:r>
                <a:rPr lang="en-US" altLang="zh-CN" dirty="0">
                  <a:solidFill>
                    <a:schemeClr val="bg1"/>
                  </a:solidFill>
                  <a:cs typeface="+mn-ea"/>
                  <a:sym typeface="+mn-lt"/>
                </a:rPr>
                <a:t>30</a:t>
              </a:r>
              <a:r>
                <a:rPr lang="zh-CN" altLang="en-US" dirty="0">
                  <a:solidFill>
                    <a:schemeClr val="bg1"/>
                  </a:solidFill>
                  <a:cs typeface="+mn-ea"/>
                  <a:sym typeface="+mn-lt"/>
                </a:rPr>
                <a:t>日</a:t>
              </a:r>
            </a:p>
          </p:txBody>
        </p:sp>
      </p:grpSp>
      <p:sp>
        <p:nvSpPr>
          <p:cNvPr id="73" name="矩形: 圆角 72"/>
          <p:cNvSpPr/>
          <p:nvPr/>
        </p:nvSpPr>
        <p:spPr>
          <a:xfrm>
            <a:off x="9065986" y="774133"/>
            <a:ext cx="2500322" cy="712583"/>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77" name="椭圆 7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456">
        <p:random/>
      </p:transition>
    </mc:Choice>
    <mc:Fallback xmlns="">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arn(outVertic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randombar(horizontal)">
                                      <p:cBhvr>
                                        <p:cTn id="17" dur="500"/>
                                        <p:tgtEl>
                                          <p:spTgt spid="69"/>
                                        </p:tgtEl>
                                      </p:cBhvr>
                                    </p:animEffect>
                                  </p:childTnLst>
                                </p:cTn>
                              </p:par>
                              <p:par>
                                <p:cTn id="18" presetID="14" presetClass="entr" presetSubtype="10"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randombar(horizontal)">
                                      <p:cBhvr>
                                        <p:cTn id="2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p:cNvGrpSpPr/>
          <p:nvPr/>
        </p:nvGrpSpPr>
        <p:grpSpPr>
          <a:xfrm>
            <a:off x="420106" y="300845"/>
            <a:ext cx="760161" cy="654908"/>
            <a:chOff x="401056" y="200808"/>
            <a:chExt cx="760161" cy="654908"/>
          </a:xfrm>
        </p:grpSpPr>
        <p:sp>
          <p:nvSpPr>
            <p:cNvPr id="34" name="椭圆 33"/>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p:cNvSpPr txBox="1"/>
          <p:nvPr/>
        </p:nvSpPr>
        <p:spPr>
          <a:xfrm>
            <a:off x="1224639" y="335911"/>
            <a:ext cx="6188531"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需求变更报告</a:t>
            </a:r>
          </a:p>
        </p:txBody>
      </p:sp>
      <p:pic>
        <p:nvPicPr>
          <p:cNvPr id="3" name="图片 2" descr="upload_015171402"/>
          <p:cNvPicPr>
            <a:picLocks noChangeAspect="1"/>
          </p:cNvPicPr>
          <p:nvPr/>
        </p:nvPicPr>
        <p:blipFill>
          <a:blip r:embed="rId3"/>
          <a:stretch>
            <a:fillRect/>
          </a:stretch>
        </p:blipFill>
        <p:spPr>
          <a:xfrm>
            <a:off x="6190252" y="1166584"/>
            <a:ext cx="3993711" cy="5307431"/>
          </a:xfrm>
          <a:prstGeom prst="rect">
            <a:avLst/>
          </a:prstGeom>
        </p:spPr>
      </p:pic>
      <p:pic>
        <p:nvPicPr>
          <p:cNvPr id="2" name="图片 1" descr="upload_545312847"/>
          <p:cNvPicPr>
            <a:picLocks noChangeAspect="1"/>
          </p:cNvPicPr>
          <p:nvPr/>
        </p:nvPicPr>
        <p:blipFill>
          <a:blip r:embed="rId4"/>
          <a:stretch>
            <a:fillRect/>
          </a:stretch>
        </p:blipFill>
        <p:spPr>
          <a:xfrm>
            <a:off x="1229643" y="1240152"/>
            <a:ext cx="4298494" cy="517080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6104">
        <p:random/>
      </p:transition>
    </mc:Choice>
    <mc:Fallback xmlns="">
      <p:transition spd="slow" advTm="61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367"/>
            <a:ext cx="8422640" cy="1318895"/>
            <a:chOff x="2540000" y="2817367"/>
            <a:chExt cx="8422640" cy="1318895"/>
          </a:xfrm>
        </p:grpSpPr>
        <p:sp>
          <p:nvSpPr>
            <p:cNvPr id="4" name="矩形: 圆角 3"/>
            <p:cNvSpPr/>
            <p:nvPr/>
          </p:nvSpPr>
          <p:spPr>
            <a:xfrm>
              <a:off x="2540000" y="2817367"/>
              <a:ext cx="8422640" cy="131889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76592" y="3092957"/>
              <a:ext cx="6583045"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变更申请及</a:t>
              </a:r>
              <a:r>
                <a:rPr kumimoji="0" lang="en-US" altLang="zh-CN"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CCB</a:t>
              </a: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组织</a:t>
              </a:r>
            </a:p>
          </p:txBody>
        </p:sp>
        <p:sp>
          <p:nvSpPr>
            <p:cNvPr id="12" name="文本框 11"/>
            <p:cNvSpPr txBox="1"/>
            <p:nvPr/>
          </p:nvSpPr>
          <p:spPr>
            <a:xfrm>
              <a:off x="2757714" y="2875002"/>
              <a:ext cx="125283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03</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224915" y="335915"/>
            <a:ext cx="447167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变更申请及</a:t>
            </a:r>
            <a:r>
              <a:rPr lang="en-US" altLang="zh-CN" sz="3200" spc="400" dirty="0">
                <a:solidFill>
                  <a:schemeClr val="tx1">
                    <a:lumMod val="85000"/>
                    <a:lumOff val="15000"/>
                  </a:schemeClr>
                </a:solidFill>
                <a:cs typeface="+mn-ea"/>
                <a:sym typeface="+mn-lt"/>
              </a:rPr>
              <a:t>CCB</a:t>
            </a:r>
            <a:r>
              <a:rPr lang="zh-CN" altLang="en-US" sz="3200" spc="400" dirty="0">
                <a:solidFill>
                  <a:schemeClr val="tx1">
                    <a:lumMod val="85000"/>
                    <a:lumOff val="15000"/>
                  </a:schemeClr>
                </a:solidFill>
                <a:cs typeface="+mn-ea"/>
                <a:sym typeface="+mn-lt"/>
              </a:rPr>
              <a:t>组织</a:t>
            </a:r>
          </a:p>
        </p:txBody>
      </p:sp>
      <p:grpSp>
        <p:nvGrpSpPr>
          <p:cNvPr id="43" name="组合 42"/>
          <p:cNvGrpSpPr/>
          <p:nvPr/>
        </p:nvGrpSpPr>
        <p:grpSpPr>
          <a:xfrm>
            <a:off x="420106" y="300845"/>
            <a:ext cx="760161" cy="654908"/>
            <a:chOff x="401056" y="200808"/>
            <a:chExt cx="760161" cy="654908"/>
          </a:xfrm>
        </p:grpSpPr>
        <p:sp>
          <p:nvSpPr>
            <p:cNvPr id="44" name="椭圆 43"/>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852805" y="1099820"/>
            <a:ext cx="10481945" cy="922020"/>
          </a:xfrm>
          <a:prstGeom prst="rect">
            <a:avLst/>
          </a:prstGeom>
          <a:noFill/>
        </p:spPr>
        <p:txBody>
          <a:bodyPr wrap="square" rtlCol="0" anchor="t">
            <a:spAutoFit/>
          </a:bodyPr>
          <a:lstStyle/>
          <a:p>
            <a:r>
              <a:rPr lang="en-US" altLang="zh-CN" dirty="0">
                <a:ea typeface="宋体" pitchFamily="2" charset="-122"/>
                <a:sym typeface="+mn-ea"/>
              </a:rPr>
              <a:t>      </a:t>
            </a:r>
            <a:r>
              <a:rPr lang="zh-CN" altLang="en-US" dirty="0">
                <a:ea typeface="宋体" pitchFamily="2" charset="-122"/>
                <a:sym typeface="+mn-ea"/>
              </a:rPr>
              <a:t>我们还邀请了同为常规选题的</a:t>
            </a:r>
            <a:r>
              <a:rPr lang="en-US" altLang="zh-CN" dirty="0">
                <a:ea typeface="宋体" pitchFamily="2" charset="-122"/>
                <a:sym typeface="+mn-ea"/>
              </a:rPr>
              <a:t>G01</a:t>
            </a:r>
            <a:r>
              <a:rPr lang="zh-CN" altLang="en-US" dirty="0">
                <a:ea typeface="宋体" pitchFamily="2" charset="-122"/>
                <a:sym typeface="+mn-ea"/>
              </a:rPr>
              <a:t>小组组长张丁元、</a:t>
            </a:r>
            <a:r>
              <a:rPr lang="en-US" altLang="zh-CN" dirty="0">
                <a:ea typeface="宋体" pitchFamily="2" charset="-122"/>
                <a:sym typeface="+mn-ea"/>
              </a:rPr>
              <a:t>G17</a:t>
            </a:r>
            <a:r>
              <a:rPr lang="zh-CN" altLang="en-US" dirty="0">
                <a:ea typeface="宋体" pitchFamily="2" charset="-122"/>
                <a:sym typeface="+mn-ea"/>
              </a:rPr>
              <a:t>小组组长林婷婷、</a:t>
            </a:r>
            <a:r>
              <a:rPr lang="en-US" altLang="zh-CN" dirty="0">
                <a:ea typeface="宋体" pitchFamily="2" charset="-122"/>
                <a:sym typeface="+mn-ea"/>
              </a:rPr>
              <a:t>G20</a:t>
            </a:r>
            <a:r>
              <a:rPr lang="zh-CN" altLang="en-US" dirty="0">
                <a:ea typeface="宋体" pitchFamily="2" charset="-122"/>
                <a:sym typeface="+mn-ea"/>
              </a:rPr>
              <a:t>小组组长姚毅铭、助教许诺加入我们小组的</a:t>
            </a:r>
            <a:r>
              <a:rPr lang="en-US" altLang="zh-CN" dirty="0">
                <a:ea typeface="宋体" pitchFamily="2" charset="-122"/>
                <a:sym typeface="+mn-ea"/>
              </a:rPr>
              <a:t>CCB</a:t>
            </a:r>
            <a:r>
              <a:rPr lang="zh-CN" altLang="en-US" dirty="0">
                <a:ea typeface="宋体" pitchFamily="2" charset="-122"/>
                <a:sym typeface="+mn-ea"/>
              </a:rPr>
              <a:t>组织，考虑到选题相同</a:t>
            </a:r>
            <a:r>
              <a:rPr lang="zh-CN" altLang="en-US">
                <a:ea typeface="宋体" pitchFamily="2" charset="-122"/>
                <a:sym typeface="+mn-ea"/>
              </a:rPr>
              <a:t>，他们</a:t>
            </a:r>
            <a:r>
              <a:rPr lang="zh-CN" altLang="en-US" dirty="0">
                <a:ea typeface="宋体" pitchFamily="2" charset="-122"/>
                <a:sym typeface="+mn-ea"/>
              </a:rPr>
              <a:t>对应的需求变更一定有自己独到的见解并且会为我们提供宝贵的意见。</a:t>
            </a:r>
            <a:endParaRPr lang="zh-CN" altLang="en-US"/>
          </a:p>
        </p:txBody>
      </p:sp>
      <p:pic>
        <p:nvPicPr>
          <p:cNvPr id="6" name="图片 5"/>
          <p:cNvPicPr>
            <a:picLocks noChangeAspect="1"/>
          </p:cNvPicPr>
          <p:nvPr/>
        </p:nvPicPr>
        <p:blipFill>
          <a:blip r:embed="rId3"/>
          <a:stretch>
            <a:fillRect/>
          </a:stretch>
        </p:blipFill>
        <p:spPr>
          <a:xfrm>
            <a:off x="1900555" y="2165350"/>
            <a:ext cx="7761605" cy="4501515"/>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037">
        <p:random/>
      </p:transition>
    </mc:Choice>
    <mc:Fallback xmlns="">
      <p:transition spd="slow" advTm="303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left)">
                                      <p:cBhvr>
                                        <p:cTn id="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224915" y="335915"/>
            <a:ext cx="4670425"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变更申请及</a:t>
            </a:r>
            <a:r>
              <a:rPr lang="en-US" altLang="zh-CN" sz="3200" spc="400" dirty="0">
                <a:solidFill>
                  <a:schemeClr val="tx1">
                    <a:lumMod val="85000"/>
                    <a:lumOff val="15000"/>
                  </a:schemeClr>
                </a:solidFill>
                <a:cs typeface="+mn-ea"/>
                <a:sym typeface="+mn-lt"/>
              </a:rPr>
              <a:t>CCB</a:t>
            </a:r>
            <a:r>
              <a:rPr lang="zh-CN" altLang="en-US" sz="3200" spc="400" dirty="0">
                <a:solidFill>
                  <a:schemeClr val="tx1">
                    <a:lumMod val="85000"/>
                    <a:lumOff val="15000"/>
                  </a:schemeClr>
                </a:solidFill>
                <a:cs typeface="+mn-ea"/>
                <a:sym typeface="+mn-lt"/>
              </a:rPr>
              <a:t>组织</a:t>
            </a:r>
          </a:p>
        </p:txBody>
      </p:sp>
      <p:grpSp>
        <p:nvGrpSpPr>
          <p:cNvPr id="47" name="组合 46"/>
          <p:cNvGrpSpPr/>
          <p:nvPr/>
        </p:nvGrpSpPr>
        <p:grpSpPr>
          <a:xfrm>
            <a:off x="420106" y="300845"/>
            <a:ext cx="760161" cy="654908"/>
            <a:chOff x="401056" y="200808"/>
            <a:chExt cx="760161" cy="654908"/>
          </a:xfrm>
        </p:grpSpPr>
        <p:sp>
          <p:nvSpPr>
            <p:cNvPr id="48" name="椭圆 47"/>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a:off x="9614202" y="4088595"/>
            <a:ext cx="3295250" cy="3942035"/>
            <a:chOff x="9614202" y="4088595"/>
            <a:chExt cx="3295250" cy="3942035"/>
          </a:xfrm>
        </p:grpSpPr>
        <p:sp>
          <p:nvSpPr>
            <p:cNvPr id="53" name="椭圆 52"/>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a:blip r:embed="rId3"/>
          <a:stretch>
            <a:fillRect/>
          </a:stretch>
        </p:blipFill>
        <p:spPr>
          <a:xfrm>
            <a:off x="1882140" y="1189990"/>
            <a:ext cx="8780145" cy="5097780"/>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916">
        <p:random/>
      </p:transition>
    </mc:Choice>
    <mc:Fallback xmlns="">
      <p:transition spd="slow" advTm="391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224915" y="335915"/>
            <a:ext cx="4670425"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变更申请及</a:t>
            </a:r>
            <a:r>
              <a:rPr lang="en-US" altLang="zh-CN" sz="3200" spc="400" dirty="0">
                <a:solidFill>
                  <a:schemeClr val="tx1">
                    <a:lumMod val="85000"/>
                    <a:lumOff val="15000"/>
                  </a:schemeClr>
                </a:solidFill>
                <a:cs typeface="+mn-ea"/>
                <a:sym typeface="+mn-lt"/>
              </a:rPr>
              <a:t>CCB</a:t>
            </a:r>
            <a:r>
              <a:rPr lang="zh-CN" altLang="en-US" sz="3200" spc="400" dirty="0">
                <a:solidFill>
                  <a:schemeClr val="tx1">
                    <a:lumMod val="85000"/>
                    <a:lumOff val="15000"/>
                  </a:schemeClr>
                </a:solidFill>
                <a:cs typeface="+mn-ea"/>
                <a:sym typeface="+mn-lt"/>
              </a:rPr>
              <a:t>组织</a:t>
            </a:r>
          </a:p>
        </p:txBody>
      </p:sp>
      <p:grpSp>
        <p:nvGrpSpPr>
          <p:cNvPr id="47" name="组合 46"/>
          <p:cNvGrpSpPr/>
          <p:nvPr/>
        </p:nvGrpSpPr>
        <p:grpSpPr>
          <a:xfrm>
            <a:off x="420106" y="300845"/>
            <a:ext cx="760161" cy="654908"/>
            <a:chOff x="401056" y="200808"/>
            <a:chExt cx="760161" cy="654908"/>
          </a:xfrm>
        </p:grpSpPr>
        <p:sp>
          <p:nvSpPr>
            <p:cNvPr id="48" name="椭圆 47"/>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a:off x="9614202" y="4088595"/>
            <a:ext cx="3295250" cy="3942035"/>
            <a:chOff x="9614202" y="4088595"/>
            <a:chExt cx="3295250" cy="3942035"/>
          </a:xfrm>
        </p:grpSpPr>
        <p:sp>
          <p:nvSpPr>
            <p:cNvPr id="53" name="椭圆 52"/>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1"/>
          <p:cNvPicPr>
            <a:picLocks noChangeAspect="1"/>
          </p:cNvPicPr>
          <p:nvPr/>
        </p:nvPicPr>
        <p:blipFill>
          <a:blip r:embed="rId3"/>
          <a:stretch>
            <a:fillRect/>
          </a:stretch>
        </p:blipFill>
        <p:spPr>
          <a:xfrm>
            <a:off x="1759585" y="1167130"/>
            <a:ext cx="8673465" cy="5038725"/>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916">
        <p:random/>
      </p:transition>
    </mc:Choice>
    <mc:Fallback xmlns="">
      <p:transition spd="slow" advTm="391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224915" y="335915"/>
            <a:ext cx="4670425"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变更申请及</a:t>
            </a:r>
            <a:r>
              <a:rPr lang="en-US" altLang="zh-CN" sz="3200" spc="400" dirty="0">
                <a:solidFill>
                  <a:schemeClr val="tx1">
                    <a:lumMod val="85000"/>
                    <a:lumOff val="15000"/>
                  </a:schemeClr>
                </a:solidFill>
                <a:cs typeface="+mn-ea"/>
                <a:sym typeface="+mn-lt"/>
              </a:rPr>
              <a:t>CCB</a:t>
            </a:r>
            <a:r>
              <a:rPr lang="zh-CN" altLang="en-US" sz="3200" spc="400" dirty="0">
                <a:solidFill>
                  <a:schemeClr val="tx1">
                    <a:lumMod val="85000"/>
                    <a:lumOff val="15000"/>
                  </a:schemeClr>
                </a:solidFill>
                <a:cs typeface="+mn-ea"/>
                <a:sym typeface="+mn-lt"/>
              </a:rPr>
              <a:t>组织</a:t>
            </a:r>
          </a:p>
        </p:txBody>
      </p:sp>
      <p:grpSp>
        <p:nvGrpSpPr>
          <p:cNvPr id="47" name="组合 46"/>
          <p:cNvGrpSpPr/>
          <p:nvPr/>
        </p:nvGrpSpPr>
        <p:grpSpPr>
          <a:xfrm>
            <a:off x="420106" y="300845"/>
            <a:ext cx="760161" cy="654908"/>
            <a:chOff x="401056" y="200808"/>
            <a:chExt cx="760161" cy="654908"/>
          </a:xfrm>
        </p:grpSpPr>
        <p:sp>
          <p:nvSpPr>
            <p:cNvPr id="48" name="椭圆 47"/>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1" name="组合 50"/>
          <p:cNvGrpSpPr/>
          <p:nvPr/>
        </p:nvGrpSpPr>
        <p:grpSpPr>
          <a:xfrm>
            <a:off x="9614202" y="4088595"/>
            <a:ext cx="3295250" cy="3942035"/>
            <a:chOff x="9614202" y="4088595"/>
            <a:chExt cx="3295250" cy="3942035"/>
          </a:xfrm>
        </p:grpSpPr>
        <p:sp>
          <p:nvSpPr>
            <p:cNvPr id="53" name="椭圆 52"/>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nvPicPr>
        <p:blipFill>
          <a:blip r:embed="rId3"/>
          <a:stretch>
            <a:fillRect/>
          </a:stretch>
        </p:blipFill>
        <p:spPr>
          <a:xfrm>
            <a:off x="1877695" y="1119505"/>
            <a:ext cx="8576945" cy="4979670"/>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916">
        <p:random/>
      </p:transition>
    </mc:Choice>
    <mc:Fallback xmlns="">
      <p:transition spd="slow" advTm="391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10552" y="3044697"/>
              <a:ext cx="3966213"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需求变更实现</a:t>
              </a:r>
            </a:p>
          </p:txBody>
        </p:sp>
        <p:sp>
          <p:nvSpPr>
            <p:cNvPr id="12" name="文本框 11"/>
            <p:cNvSpPr txBox="1"/>
            <p:nvPr/>
          </p:nvSpPr>
          <p:spPr>
            <a:xfrm>
              <a:off x="2757714" y="2875002"/>
              <a:ext cx="125283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04</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292251" y="5304615"/>
            <a:ext cx="1218320" cy="1193800"/>
            <a:chOff x="4767139" y="3844295"/>
            <a:chExt cx="1218320" cy="1193800"/>
          </a:xfrm>
        </p:grpSpPr>
        <p:sp>
          <p:nvSpPr>
            <p:cNvPr id="17" name="矩形: 圆角 16"/>
            <p:cNvSpPr/>
            <p:nvPr/>
          </p:nvSpPr>
          <p:spPr>
            <a:xfrm>
              <a:off x="4767139" y="3844295"/>
              <a:ext cx="1218320" cy="1193800"/>
            </a:xfrm>
            <a:prstGeom prst="roundRect">
              <a:avLst>
                <a:gd name="adj" fmla="val 13476"/>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p:cNvPicPr>
              <a:picLocks noChangeAspect="1"/>
            </p:cNvPicPr>
            <p:nvPr/>
          </p:nvPicPr>
          <p:blipFill>
            <a:blip r:embed="rId3" cstate="screen"/>
            <a:stretch>
              <a:fillRect/>
            </a:stretch>
          </p:blipFill>
          <p:spPr>
            <a:xfrm>
              <a:off x="5101369" y="4142767"/>
              <a:ext cx="549859" cy="596856"/>
            </a:xfrm>
            <a:prstGeom prst="rect">
              <a:avLst/>
            </a:prstGeom>
          </p:spPr>
        </p:pic>
      </p:grpSp>
      <p:grpSp>
        <p:nvGrpSpPr>
          <p:cNvPr id="19" name="组合 18"/>
          <p:cNvGrpSpPr/>
          <p:nvPr/>
        </p:nvGrpSpPr>
        <p:grpSpPr>
          <a:xfrm>
            <a:off x="9731654" y="3907615"/>
            <a:ext cx="1218320" cy="1193800"/>
            <a:chOff x="6206542" y="2447295"/>
            <a:chExt cx="1218320" cy="1193800"/>
          </a:xfrm>
        </p:grpSpPr>
        <p:sp>
          <p:nvSpPr>
            <p:cNvPr id="20" name="矩形: 圆角 19"/>
            <p:cNvSpPr/>
            <p:nvPr/>
          </p:nvSpPr>
          <p:spPr>
            <a:xfrm>
              <a:off x="6206542" y="2447295"/>
              <a:ext cx="1218320" cy="1193800"/>
            </a:xfrm>
            <a:prstGeom prst="roundRect">
              <a:avLst>
                <a:gd name="adj" fmla="val 13476"/>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4" cstate="screen"/>
            <a:stretch>
              <a:fillRect/>
            </a:stretch>
          </p:blipFill>
          <p:spPr>
            <a:xfrm>
              <a:off x="6545348" y="2775907"/>
              <a:ext cx="536489" cy="516013"/>
            </a:xfrm>
            <a:prstGeom prst="rect">
              <a:avLst/>
            </a:prstGeom>
          </p:spPr>
        </p:pic>
      </p:grpSp>
      <p:grpSp>
        <p:nvGrpSpPr>
          <p:cNvPr id="22" name="组合 21"/>
          <p:cNvGrpSpPr/>
          <p:nvPr/>
        </p:nvGrpSpPr>
        <p:grpSpPr>
          <a:xfrm>
            <a:off x="8292251" y="3907615"/>
            <a:ext cx="1218320" cy="1193800"/>
            <a:chOff x="4767139" y="2447295"/>
            <a:chExt cx="1218320" cy="1193800"/>
          </a:xfrm>
        </p:grpSpPr>
        <p:sp>
          <p:nvSpPr>
            <p:cNvPr id="23" name="矩形: 圆角 22"/>
            <p:cNvSpPr/>
            <p:nvPr/>
          </p:nvSpPr>
          <p:spPr>
            <a:xfrm>
              <a:off x="4767139" y="2447295"/>
              <a:ext cx="1218320" cy="1193800"/>
            </a:xfrm>
            <a:prstGeom prst="roundRect">
              <a:avLst>
                <a:gd name="adj" fmla="val 13476"/>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4" name="图片 23"/>
            <p:cNvPicPr>
              <a:picLocks noChangeAspect="1"/>
            </p:cNvPicPr>
            <p:nvPr/>
          </p:nvPicPr>
          <p:blipFill>
            <a:blip r:embed="rId5" cstate="screen"/>
            <a:stretch>
              <a:fillRect/>
            </a:stretch>
          </p:blipFill>
          <p:spPr>
            <a:xfrm>
              <a:off x="5109744" y="2757135"/>
              <a:ext cx="533111" cy="574120"/>
            </a:xfrm>
            <a:prstGeom prst="rect">
              <a:avLst/>
            </a:prstGeom>
          </p:spPr>
        </p:pic>
      </p:grpSp>
      <p:grpSp>
        <p:nvGrpSpPr>
          <p:cNvPr id="25" name="组合 24"/>
          <p:cNvGrpSpPr/>
          <p:nvPr/>
        </p:nvGrpSpPr>
        <p:grpSpPr>
          <a:xfrm>
            <a:off x="9731654" y="5304615"/>
            <a:ext cx="1218320" cy="1193800"/>
            <a:chOff x="6206542" y="3844295"/>
            <a:chExt cx="1218320" cy="1193800"/>
          </a:xfrm>
        </p:grpSpPr>
        <p:sp>
          <p:nvSpPr>
            <p:cNvPr id="26" name="矩形: 圆角 25"/>
            <p:cNvSpPr/>
            <p:nvPr/>
          </p:nvSpPr>
          <p:spPr>
            <a:xfrm>
              <a:off x="6206542" y="3844295"/>
              <a:ext cx="1218320" cy="1193800"/>
            </a:xfrm>
            <a:prstGeom prst="roundRect">
              <a:avLst>
                <a:gd name="adj" fmla="val 13476"/>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a:blip r:embed="rId6" cstate="screen"/>
            <a:stretch>
              <a:fillRect/>
            </a:stretch>
          </p:blipFill>
          <p:spPr>
            <a:xfrm>
              <a:off x="6578834" y="4177315"/>
              <a:ext cx="473737" cy="527760"/>
            </a:xfrm>
            <a:prstGeom prst="rect">
              <a:avLst/>
            </a:prstGeom>
          </p:spPr>
        </p:pic>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配置管理工具</a:t>
            </a: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1180465" y="1205230"/>
            <a:ext cx="8767445" cy="460375"/>
          </a:xfrm>
          <a:prstGeom prst="rect">
            <a:avLst/>
          </a:prstGeom>
          <a:noFill/>
        </p:spPr>
        <p:txBody>
          <a:bodyPr wrap="none" rtlCol="0" anchor="t">
            <a:spAutoFit/>
          </a:bodyPr>
          <a:lstStyle/>
          <a:p>
            <a:r>
              <a:rPr lang="en-US" altLang="zh-CN" sz="2400" dirty="0">
                <a:ea typeface="宋体" pitchFamily="2" charset="-122"/>
                <a:sym typeface="+mn-ea"/>
              </a:rPr>
              <a:t>	</a:t>
            </a:r>
            <a:r>
              <a:rPr lang="zh-CN" altLang="en-US" sz="2400" dirty="0">
                <a:ea typeface="宋体" pitchFamily="2" charset="-122"/>
                <a:sym typeface="+mn-ea"/>
              </a:rPr>
              <a:t>在实现需求变更的过程中，我们选用</a:t>
            </a:r>
            <a:r>
              <a:rPr lang="en-US" altLang="zh-CN" sz="2400" dirty="0">
                <a:ea typeface="宋体" pitchFamily="2" charset="-122"/>
                <a:sym typeface="+mn-ea"/>
              </a:rPr>
              <a:t>git</a:t>
            </a:r>
            <a:r>
              <a:rPr lang="zh-CN" altLang="en-US" sz="2400" dirty="0">
                <a:ea typeface="宋体" pitchFamily="2" charset="-122"/>
                <a:sym typeface="+mn-ea"/>
              </a:rPr>
              <a:t>作为配置管理工具</a:t>
            </a:r>
          </a:p>
        </p:txBody>
      </p:sp>
      <p:pic>
        <p:nvPicPr>
          <p:cNvPr id="4" name="图片 3" descr="upload_762496909"/>
          <p:cNvPicPr>
            <a:picLocks noChangeAspect="1"/>
          </p:cNvPicPr>
          <p:nvPr/>
        </p:nvPicPr>
        <p:blipFill>
          <a:blip r:embed="rId7"/>
          <a:stretch>
            <a:fillRect/>
          </a:stretch>
        </p:blipFill>
        <p:spPr>
          <a:xfrm>
            <a:off x="1179964" y="2173004"/>
            <a:ext cx="8551821" cy="412403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743">
        <p:random/>
      </p:transition>
    </mc:Choice>
    <mc:Fallback xmlns="">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文档更新</a:t>
            </a: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421082" y="1135133"/>
            <a:ext cx="10241280" cy="460375"/>
          </a:xfrm>
          <a:prstGeom prst="rect">
            <a:avLst/>
          </a:prstGeom>
          <a:noFill/>
        </p:spPr>
        <p:txBody>
          <a:bodyPr wrap="none" rtlCol="0" anchor="t">
            <a:spAutoFit/>
          </a:bodyPr>
          <a:lstStyle/>
          <a:p>
            <a:pPr algn="l"/>
            <a:r>
              <a:rPr lang="en-US" altLang="zh-CN" sz="2400" dirty="0">
                <a:ea typeface="宋体" pitchFamily="2" charset="-122"/>
                <a:sym typeface="+mn-ea"/>
              </a:rPr>
              <a:t>	</a:t>
            </a:r>
            <a:r>
              <a:rPr lang="zh-CN" altLang="en-US" sz="2400" dirty="0">
                <a:ea typeface="宋体" pitchFamily="2" charset="-122"/>
                <a:sym typeface="+mn-ea"/>
              </a:rPr>
              <a:t>确定需求变更后，对相关的需求文档进行更新。如：测试用例更新。</a:t>
            </a:r>
          </a:p>
        </p:txBody>
      </p:sp>
      <p:pic>
        <p:nvPicPr>
          <p:cNvPr id="3" name="图片 2" descr="upload_250683320"/>
          <p:cNvPicPr>
            <a:picLocks noChangeAspect="1"/>
          </p:cNvPicPr>
          <p:nvPr/>
        </p:nvPicPr>
        <p:blipFill>
          <a:blip r:embed="rId3"/>
          <a:stretch>
            <a:fillRect/>
          </a:stretch>
        </p:blipFill>
        <p:spPr>
          <a:xfrm>
            <a:off x="-210291" y="2278149"/>
            <a:ext cx="5537655" cy="2359929"/>
          </a:xfrm>
          <a:prstGeom prst="rect">
            <a:avLst/>
          </a:prstGeom>
        </p:spPr>
      </p:pic>
      <p:pic>
        <p:nvPicPr>
          <p:cNvPr id="8" name="图片 7" descr="upload_028509327"/>
          <p:cNvPicPr>
            <a:picLocks noChangeAspect="1"/>
          </p:cNvPicPr>
          <p:nvPr/>
        </p:nvPicPr>
        <p:blipFill>
          <a:blip r:embed="rId4"/>
          <a:stretch>
            <a:fillRect/>
          </a:stretch>
        </p:blipFill>
        <p:spPr>
          <a:xfrm>
            <a:off x="5128756" y="1834202"/>
            <a:ext cx="7068104" cy="46030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743">
        <p:random/>
      </p:transition>
    </mc:Choice>
    <mc:Fallback xmlns="">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文档更新</a:t>
            </a: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文本框 4"/>
          <p:cNvSpPr txBox="1"/>
          <p:nvPr/>
        </p:nvSpPr>
        <p:spPr>
          <a:xfrm>
            <a:off x="-376" y="1353436"/>
            <a:ext cx="3675165" cy="461665"/>
          </a:xfrm>
          <a:prstGeom prst="rect">
            <a:avLst/>
          </a:prstGeom>
          <a:noFill/>
          <a:ln w="9525">
            <a:noFill/>
          </a:ln>
        </p:spPr>
        <p:txBody>
          <a:bodyPr wrap="square">
            <a:spAutoFit/>
          </a:bodyPr>
          <a:lstStyle/>
          <a:p>
            <a:pPr algn="ctr"/>
            <a:r>
              <a:rPr lang="zh-CN" altLang="en-US" sz="2400" b="1" dirty="0">
                <a:solidFill>
                  <a:schemeClr val="tx1"/>
                </a:solidFill>
                <a:ea typeface="宋体" pitchFamily="2" charset="-122"/>
              </a:rPr>
              <a:t>用户手册更新</a:t>
            </a:r>
          </a:p>
        </p:txBody>
      </p:sp>
      <p:pic>
        <p:nvPicPr>
          <p:cNvPr id="7" name="图片 6" descr="upload_525981952"/>
          <p:cNvPicPr>
            <a:picLocks noChangeAspect="1"/>
          </p:cNvPicPr>
          <p:nvPr/>
        </p:nvPicPr>
        <p:blipFill>
          <a:blip r:embed="rId3"/>
          <a:stretch>
            <a:fillRect/>
          </a:stretch>
        </p:blipFill>
        <p:spPr>
          <a:xfrm>
            <a:off x="93463" y="1892616"/>
            <a:ext cx="5689531" cy="2359929"/>
          </a:xfrm>
          <a:prstGeom prst="rect">
            <a:avLst/>
          </a:prstGeom>
        </p:spPr>
      </p:pic>
      <p:pic>
        <p:nvPicPr>
          <p:cNvPr id="3" name="图片 2" descr="upload_043294150"/>
          <p:cNvPicPr>
            <a:picLocks noChangeAspect="1"/>
          </p:cNvPicPr>
          <p:nvPr/>
        </p:nvPicPr>
        <p:blipFill>
          <a:blip r:embed="rId4"/>
          <a:stretch>
            <a:fillRect/>
          </a:stretch>
        </p:blipFill>
        <p:spPr>
          <a:xfrm>
            <a:off x="6084317" y="0"/>
            <a:ext cx="5467558" cy="6858000"/>
          </a:xfrm>
          <a:prstGeom prst="rect">
            <a:avLst/>
          </a:prstGeom>
        </p:spPr>
      </p:pic>
      <p:sp>
        <p:nvSpPr>
          <p:cNvPr id="4" name="文本框 3"/>
          <p:cNvSpPr txBox="1"/>
          <p:nvPr userDrawn="1"/>
        </p:nvSpPr>
        <p:spPr>
          <a:xfrm>
            <a:off x="175242" y="4147400"/>
            <a:ext cx="5841408" cy="2651999"/>
          </a:xfrm>
          <a:prstGeom prst="rect">
            <a:avLst/>
          </a:prstGeom>
        </p:spPr>
        <p:txBody>
          <a:bodyPr wrap="square" rtlCol="0">
            <a:noAutofit/>
          </a:bodyPr>
          <a:lstStyle/>
          <a:p>
            <a:r>
              <a:rPr lang="en-US" b="0" u="none">
                <a:latin typeface="Calibri" charset="0"/>
                <a:ea typeface="Calibri" charset="0"/>
              </a:rPr>
              <a:t>1.</a:t>
            </a:r>
            <a:r>
              <a:rPr lang="en-US" b="0" u="none">
                <a:latin typeface="Times New Roman" panose="02020603050405020304" charset="0"/>
                <a:ea typeface="Calibri" charset="0"/>
              </a:rPr>
              <a:t>     </a:t>
            </a:r>
            <a:r>
              <a:rPr lang="zh-CN" b="0" u="none">
                <a:latin typeface="Calibri" charset="0"/>
                <a:ea typeface="宋体" charset="0"/>
              </a:rPr>
              <a:t>查看自己的消息。右上角会有消息条数显示，提醒用户有多少消息未读。</a:t>
            </a:r>
            <a:endParaRPr lang="en-US" b="0" u="none">
              <a:latin typeface="Calibri" charset="0"/>
              <a:ea typeface="Calibri" charset="0"/>
            </a:endParaRPr>
          </a:p>
          <a:p>
            <a:r>
              <a:rPr lang="en-US" b="0" u="none">
                <a:latin typeface="Calibri" charset="0"/>
                <a:ea typeface="Calibri" charset="0"/>
              </a:rPr>
              <a:t>2.</a:t>
            </a:r>
            <a:r>
              <a:rPr lang="en-US" b="0" u="none">
                <a:latin typeface="Times New Roman" panose="02020603050405020304" charset="0"/>
                <a:ea typeface="Calibri" charset="0"/>
              </a:rPr>
              <a:t>     </a:t>
            </a:r>
            <a:r>
              <a:rPr lang="zh-CN" b="0" u="none">
                <a:latin typeface="Calibri" charset="0"/>
                <a:ea typeface="宋体" charset="0"/>
              </a:rPr>
              <a:t>全部已读按钮，点击可以将未读消息标记为全部已读，省去垃圾信息的观看时间。</a:t>
            </a:r>
            <a:endParaRPr lang="en-US" b="0" u="none">
              <a:latin typeface="Calibri" charset="0"/>
              <a:ea typeface="Calibri" charset="0"/>
            </a:endParaRPr>
          </a:p>
          <a:p>
            <a:r>
              <a:rPr lang="en-US" b="0" u="none">
                <a:latin typeface="Calibri" charset="0"/>
                <a:ea typeface="Calibri" charset="0"/>
              </a:rPr>
              <a:t>3.</a:t>
            </a:r>
            <a:r>
              <a:rPr lang="en-US" b="0" u="none">
                <a:latin typeface="Times New Roman" panose="02020603050405020304" charset="0"/>
                <a:ea typeface="Calibri" charset="0"/>
              </a:rPr>
              <a:t>     </a:t>
            </a:r>
            <a:r>
              <a:rPr lang="zh-CN" b="0" u="none">
                <a:latin typeface="Calibri" charset="0"/>
                <a:ea typeface="宋体" charset="0"/>
              </a:rPr>
              <a:t>新消息用淡蓝色的框提示，提醒用户为新消息。可以提示别人的关注、新的回复、新的评论、新的私聊消息等等。</a:t>
            </a:r>
            <a:endParaRPr lang="en-US" b="0" u="none">
              <a:latin typeface="Calibri" charset="0"/>
              <a:ea typeface="Calibri" charset="0"/>
            </a:endParaRPr>
          </a:p>
          <a:p>
            <a:r>
              <a:rPr lang="en-US" b="0" u="none">
                <a:latin typeface="Calibri" charset="0"/>
                <a:ea typeface="Calibri" charset="0"/>
              </a:rPr>
              <a:t>4.</a:t>
            </a:r>
            <a:r>
              <a:rPr lang="en-US" b="0" u="none">
                <a:latin typeface="Times New Roman" panose="02020603050405020304" charset="0"/>
                <a:ea typeface="Calibri" charset="0"/>
              </a:rPr>
              <a:t>     </a:t>
            </a:r>
            <a:r>
              <a:rPr lang="zh-CN" b="0" u="none">
                <a:latin typeface="Calibri" charset="0"/>
                <a:ea typeface="宋体" charset="0"/>
              </a:rPr>
              <a:t>当消息已读时，消息的显示框有淡蓝色变为白色提示用户该消息已读。</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743">
        <p:random/>
      </p:transition>
    </mc:Choice>
    <mc:Fallback xmlns="">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6108" y="-2181679"/>
            <a:ext cx="4363358" cy="43633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299455" y="356507"/>
            <a:ext cx="1326144" cy="1326144"/>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2112402" y="975030"/>
            <a:ext cx="3315942" cy="877799"/>
            <a:chOff x="2112402" y="975030"/>
            <a:chExt cx="3315942" cy="877799"/>
          </a:xfrm>
        </p:grpSpPr>
        <p:sp>
          <p:nvSpPr>
            <p:cNvPr id="5" name="矩形: 圆角 4"/>
            <p:cNvSpPr/>
            <p:nvPr/>
          </p:nvSpPr>
          <p:spPr>
            <a:xfrm>
              <a:off x="2112402" y="975030"/>
              <a:ext cx="3315942" cy="877799"/>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文本框 5"/>
            <p:cNvSpPr txBox="1"/>
            <p:nvPr/>
          </p:nvSpPr>
          <p:spPr>
            <a:xfrm>
              <a:off x="2417716" y="1059986"/>
              <a:ext cx="1232264" cy="707886"/>
            </a:xfrm>
            <a:prstGeom prst="rect">
              <a:avLst/>
            </a:prstGeom>
            <a:noFill/>
          </p:spPr>
          <p:txBody>
            <a:bodyPr wrap="square" rtlCol="0">
              <a:spAutoFit/>
            </a:bodyPr>
            <a:lstStyle/>
            <a:p>
              <a:r>
                <a:rPr lang="zh-CN" altLang="en-US" sz="4000" dirty="0">
                  <a:solidFill>
                    <a:schemeClr val="bg1"/>
                  </a:solidFill>
                  <a:effectLst>
                    <a:outerShdw blurRad="38100" dist="38100" dir="2700000" algn="tl">
                      <a:srgbClr val="000000">
                        <a:alpha val="43137"/>
                      </a:srgbClr>
                    </a:outerShdw>
                  </a:effectLst>
                  <a:cs typeface="+mn-ea"/>
                  <a:sym typeface="+mn-lt"/>
                </a:rPr>
                <a:t>目录</a:t>
              </a:r>
            </a:p>
          </p:txBody>
        </p:sp>
        <p:cxnSp>
          <p:nvCxnSpPr>
            <p:cNvPr id="8" name="直接连接符 7"/>
            <p:cNvCxnSpPr/>
            <p:nvPr/>
          </p:nvCxnSpPr>
          <p:spPr>
            <a:xfrm flipV="1">
              <a:off x="3649980" y="1190914"/>
              <a:ext cx="123825" cy="49173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800121" y="1280269"/>
              <a:ext cx="1628223" cy="369332"/>
            </a:xfrm>
            <a:prstGeom prst="rect">
              <a:avLst/>
            </a:prstGeom>
            <a:noFill/>
          </p:spPr>
          <p:txBody>
            <a:bodyPr wrap="square" rtlCol="0">
              <a:spAutoFit/>
            </a:bodyPr>
            <a:lstStyle/>
            <a:p>
              <a:r>
                <a:rPr lang="en-US" altLang="zh-CN" dirty="0">
                  <a:solidFill>
                    <a:schemeClr val="bg1"/>
                  </a:solidFill>
                  <a:effectLst>
                    <a:outerShdw blurRad="38100" dist="38100" dir="2700000" algn="tl">
                      <a:srgbClr val="000000">
                        <a:alpha val="43137"/>
                      </a:srgbClr>
                    </a:outerShdw>
                  </a:effectLst>
                  <a:cs typeface="+mn-ea"/>
                  <a:sym typeface="+mn-lt"/>
                </a:rPr>
                <a:t>CONTENTES</a:t>
              </a:r>
              <a:endParaRPr lang="zh-CN" altLang="en-US" dirty="0">
                <a:solidFill>
                  <a:schemeClr val="bg1"/>
                </a:solidFill>
                <a:effectLst>
                  <a:outerShdw blurRad="38100" dist="38100" dir="2700000" algn="tl">
                    <a:srgbClr val="000000">
                      <a:alpha val="43137"/>
                    </a:srgbClr>
                  </a:outerShdw>
                </a:effectLst>
                <a:cs typeface="+mn-ea"/>
                <a:sym typeface="+mn-lt"/>
              </a:endParaRPr>
            </a:p>
          </p:txBody>
        </p:sp>
      </p:grpSp>
      <p:grpSp>
        <p:nvGrpSpPr>
          <p:cNvPr id="12" name="组合 11"/>
          <p:cNvGrpSpPr/>
          <p:nvPr/>
        </p:nvGrpSpPr>
        <p:grpSpPr>
          <a:xfrm>
            <a:off x="1190134" y="2579047"/>
            <a:ext cx="952500" cy="584775"/>
            <a:chOff x="6762561" y="1160797"/>
            <a:chExt cx="952500" cy="584775"/>
          </a:xfrm>
        </p:grpSpPr>
        <p:sp>
          <p:nvSpPr>
            <p:cNvPr id="13" name="矩形 12"/>
            <p:cNvSpPr/>
            <p:nvPr/>
          </p:nvSpPr>
          <p:spPr>
            <a:xfrm>
              <a:off x="6762561" y="11972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7776D"/>
                </a:solidFill>
                <a:cs typeface="+mn-ea"/>
                <a:sym typeface="+mn-lt"/>
              </a:endParaRPr>
            </a:p>
          </p:txBody>
        </p:sp>
        <p:sp>
          <p:nvSpPr>
            <p:cNvPr id="14" name="文本框 13"/>
            <p:cNvSpPr txBox="1"/>
            <p:nvPr/>
          </p:nvSpPr>
          <p:spPr>
            <a:xfrm>
              <a:off x="6787961" y="1160797"/>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01</a:t>
              </a:r>
              <a:endParaRPr lang="zh-CN" altLang="en-US" sz="3200" dirty="0">
                <a:solidFill>
                  <a:srgbClr val="27776D"/>
                </a:solidFill>
                <a:cs typeface="+mn-ea"/>
                <a:sym typeface="+mn-lt"/>
              </a:endParaRPr>
            </a:p>
          </p:txBody>
        </p:sp>
      </p:grpSp>
      <p:sp>
        <p:nvSpPr>
          <p:cNvPr id="16" name="文本框 15"/>
          <p:cNvSpPr txBox="1"/>
          <p:nvPr/>
        </p:nvSpPr>
        <p:spPr>
          <a:xfrm>
            <a:off x="2417716" y="2456218"/>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需求变更申请</a:t>
            </a:r>
          </a:p>
        </p:txBody>
      </p:sp>
      <p:grpSp>
        <p:nvGrpSpPr>
          <p:cNvPr id="24" name="组合 23"/>
          <p:cNvGrpSpPr/>
          <p:nvPr/>
        </p:nvGrpSpPr>
        <p:grpSpPr>
          <a:xfrm>
            <a:off x="6315380" y="2567790"/>
            <a:ext cx="952500" cy="584775"/>
            <a:chOff x="6762561" y="2351806"/>
            <a:chExt cx="952500" cy="584775"/>
          </a:xfrm>
        </p:grpSpPr>
        <p:sp>
          <p:nvSpPr>
            <p:cNvPr id="25" name="矩形 24"/>
            <p:cNvSpPr/>
            <p:nvPr/>
          </p:nvSpPr>
          <p:spPr>
            <a:xfrm>
              <a:off x="6762561" y="2399546"/>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26" name="文本框 25"/>
            <p:cNvSpPr txBox="1"/>
            <p:nvPr/>
          </p:nvSpPr>
          <p:spPr>
            <a:xfrm>
              <a:off x="6785507" y="2351806"/>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02</a:t>
              </a:r>
              <a:endParaRPr lang="zh-CN" altLang="en-US" sz="3200" dirty="0">
                <a:solidFill>
                  <a:srgbClr val="27776D"/>
                </a:solidFill>
                <a:cs typeface="+mn-ea"/>
                <a:sym typeface="+mn-lt"/>
              </a:endParaRPr>
            </a:p>
          </p:txBody>
        </p:sp>
      </p:grpSp>
      <p:sp>
        <p:nvSpPr>
          <p:cNvPr id="28" name="文本框 27"/>
          <p:cNvSpPr txBox="1"/>
          <p:nvPr/>
        </p:nvSpPr>
        <p:spPr>
          <a:xfrm>
            <a:off x="7542962" y="2456218"/>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需求变更分析</a:t>
            </a:r>
          </a:p>
        </p:txBody>
      </p:sp>
      <p:grpSp>
        <p:nvGrpSpPr>
          <p:cNvPr id="30" name="组合 29"/>
          <p:cNvGrpSpPr/>
          <p:nvPr/>
        </p:nvGrpSpPr>
        <p:grpSpPr>
          <a:xfrm>
            <a:off x="1190134" y="3794849"/>
            <a:ext cx="952500" cy="584775"/>
            <a:chOff x="6762561" y="3550725"/>
            <a:chExt cx="952500" cy="584775"/>
          </a:xfrm>
        </p:grpSpPr>
        <p:sp>
          <p:nvSpPr>
            <p:cNvPr id="31" name="矩形 30"/>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32" name="文本框 31"/>
            <p:cNvSpPr txBox="1"/>
            <p:nvPr/>
          </p:nvSpPr>
          <p:spPr>
            <a:xfrm>
              <a:off x="6785507" y="3550725"/>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03</a:t>
              </a:r>
              <a:endParaRPr lang="zh-CN" altLang="en-US" sz="3200" dirty="0">
                <a:solidFill>
                  <a:srgbClr val="27776D"/>
                </a:solidFill>
                <a:cs typeface="+mn-ea"/>
                <a:sym typeface="+mn-lt"/>
              </a:endParaRPr>
            </a:p>
          </p:txBody>
        </p:sp>
      </p:grpSp>
      <p:sp>
        <p:nvSpPr>
          <p:cNvPr id="34" name="文本框 33"/>
          <p:cNvSpPr txBox="1"/>
          <p:nvPr/>
        </p:nvSpPr>
        <p:spPr>
          <a:xfrm>
            <a:off x="2417715" y="3686626"/>
            <a:ext cx="3892757" cy="1200329"/>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变更申请及</a:t>
            </a:r>
            <a:r>
              <a:rPr lang="en-US" altLang="zh-CN" sz="3600" spc="400" dirty="0">
                <a:solidFill>
                  <a:srgbClr val="27776D"/>
                </a:solidFill>
                <a:effectLst>
                  <a:outerShdw blurRad="76200" dist="38100" dir="5400000" algn="t" rotWithShape="0">
                    <a:prstClr val="black">
                      <a:alpha val="22000"/>
                    </a:prstClr>
                  </a:outerShdw>
                </a:effectLst>
                <a:cs typeface="+mn-ea"/>
                <a:sym typeface="+mn-lt"/>
              </a:rPr>
              <a:t>CCB</a:t>
            </a:r>
            <a:r>
              <a:rPr lang="zh-CN" altLang="en-US" sz="3600" spc="400" dirty="0">
                <a:solidFill>
                  <a:srgbClr val="27776D"/>
                </a:solidFill>
                <a:effectLst>
                  <a:outerShdw blurRad="76200" dist="38100" dir="5400000" algn="t" rotWithShape="0">
                    <a:prstClr val="black">
                      <a:alpha val="22000"/>
                    </a:prstClr>
                  </a:outerShdw>
                </a:effectLst>
                <a:cs typeface="+mn-ea"/>
                <a:sym typeface="+mn-lt"/>
              </a:rPr>
              <a:t>组织</a:t>
            </a:r>
          </a:p>
        </p:txBody>
      </p:sp>
      <p:grpSp>
        <p:nvGrpSpPr>
          <p:cNvPr id="36" name="组合 35"/>
          <p:cNvGrpSpPr/>
          <p:nvPr/>
        </p:nvGrpSpPr>
        <p:grpSpPr>
          <a:xfrm>
            <a:off x="6338326" y="3794848"/>
            <a:ext cx="952500" cy="584775"/>
            <a:chOff x="6762561" y="4752991"/>
            <a:chExt cx="952500" cy="584775"/>
          </a:xfrm>
        </p:grpSpPr>
        <p:sp>
          <p:nvSpPr>
            <p:cNvPr id="37" name="矩形 36"/>
            <p:cNvSpPr/>
            <p:nvPr/>
          </p:nvSpPr>
          <p:spPr>
            <a:xfrm>
              <a:off x="6762561" y="48040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38" name="文本框 37"/>
            <p:cNvSpPr txBox="1"/>
            <p:nvPr/>
          </p:nvSpPr>
          <p:spPr>
            <a:xfrm>
              <a:off x="6786937" y="4752991"/>
              <a:ext cx="901700" cy="584775"/>
            </a:xfrm>
            <a:prstGeom prst="rect">
              <a:avLst/>
            </a:prstGeom>
            <a:noFill/>
          </p:spPr>
          <p:txBody>
            <a:bodyPr wrap="square" rtlCol="0">
              <a:spAutoFit/>
            </a:bodyPr>
            <a:lstStyle/>
            <a:p>
              <a:pPr algn="ctr"/>
              <a:r>
                <a:rPr lang="en-US" altLang="zh-CN" sz="3200" dirty="0">
                  <a:solidFill>
                    <a:srgbClr val="27776D"/>
                  </a:solidFill>
                  <a:cs typeface="+mn-ea"/>
                  <a:sym typeface="+mn-lt"/>
                </a:rPr>
                <a:t>04</a:t>
              </a:r>
              <a:endParaRPr lang="zh-CN" altLang="en-US" sz="3200" dirty="0">
                <a:solidFill>
                  <a:srgbClr val="27776D"/>
                </a:solidFill>
                <a:cs typeface="+mn-ea"/>
                <a:sym typeface="+mn-lt"/>
              </a:endParaRPr>
            </a:p>
          </p:txBody>
        </p:sp>
      </p:grpSp>
      <p:sp>
        <p:nvSpPr>
          <p:cNvPr id="40" name="文本框 39"/>
          <p:cNvSpPr txBox="1"/>
          <p:nvPr/>
        </p:nvSpPr>
        <p:spPr>
          <a:xfrm>
            <a:off x="7565908" y="3686624"/>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需求变更实现</a:t>
            </a:r>
          </a:p>
        </p:txBody>
      </p:sp>
      <p:sp>
        <p:nvSpPr>
          <p:cNvPr id="42" name="椭圆 41"/>
          <p:cNvSpPr/>
          <p:nvPr/>
        </p:nvSpPr>
        <p:spPr>
          <a:xfrm>
            <a:off x="10299343" y="5470946"/>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11660072" y="4507969"/>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9983151" y="5171760"/>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1218127" y="5365513"/>
            <a:ext cx="952500" cy="583565"/>
            <a:chOff x="6762561" y="3550725"/>
            <a:chExt cx="952500" cy="583565"/>
          </a:xfrm>
        </p:grpSpPr>
        <p:sp>
          <p:nvSpPr>
            <p:cNvPr id="55" name="矩形 54"/>
            <p:cNvSpPr/>
            <p:nvPr/>
          </p:nvSpPr>
          <p:spPr>
            <a:xfrm>
              <a:off x="6762561" y="3601813"/>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56" name="文本框 55"/>
            <p:cNvSpPr txBox="1"/>
            <p:nvPr/>
          </p:nvSpPr>
          <p:spPr>
            <a:xfrm>
              <a:off x="6785507" y="3550725"/>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05</a:t>
              </a:r>
              <a:endParaRPr lang="zh-CN" altLang="en-US" sz="3200" dirty="0">
                <a:solidFill>
                  <a:srgbClr val="27776D"/>
                </a:solidFill>
                <a:cs typeface="+mn-ea"/>
                <a:sym typeface="+mn-lt"/>
              </a:endParaRPr>
            </a:p>
          </p:txBody>
        </p:sp>
      </p:grpSp>
      <p:sp>
        <p:nvSpPr>
          <p:cNvPr id="57" name="文本框 56"/>
          <p:cNvSpPr txBox="1"/>
          <p:nvPr/>
        </p:nvSpPr>
        <p:spPr>
          <a:xfrm>
            <a:off x="2445709" y="5257288"/>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参考资料</a:t>
            </a:r>
          </a:p>
        </p:txBody>
      </p:sp>
      <p:grpSp>
        <p:nvGrpSpPr>
          <p:cNvPr id="58" name="组合 57"/>
          <p:cNvGrpSpPr/>
          <p:nvPr/>
        </p:nvGrpSpPr>
        <p:grpSpPr>
          <a:xfrm>
            <a:off x="6366319" y="5365512"/>
            <a:ext cx="952500" cy="583565"/>
            <a:chOff x="6762561" y="4752991"/>
            <a:chExt cx="952500" cy="583565"/>
          </a:xfrm>
        </p:grpSpPr>
        <p:sp>
          <p:nvSpPr>
            <p:cNvPr id="59" name="矩形 58"/>
            <p:cNvSpPr/>
            <p:nvPr/>
          </p:nvSpPr>
          <p:spPr>
            <a:xfrm>
              <a:off x="6762561" y="4804079"/>
              <a:ext cx="952500" cy="482600"/>
            </a:xfrm>
            <a:prstGeom prst="rect">
              <a:avLst/>
            </a:prstGeom>
            <a:noFill/>
            <a:ln w="22225">
              <a:solidFill>
                <a:srgbClr val="2777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7776D"/>
                </a:solidFill>
                <a:cs typeface="+mn-ea"/>
                <a:sym typeface="+mn-lt"/>
              </a:endParaRPr>
            </a:p>
          </p:txBody>
        </p:sp>
        <p:sp>
          <p:nvSpPr>
            <p:cNvPr id="60" name="文本框 59"/>
            <p:cNvSpPr txBox="1"/>
            <p:nvPr/>
          </p:nvSpPr>
          <p:spPr>
            <a:xfrm>
              <a:off x="6786937" y="4752991"/>
              <a:ext cx="901700" cy="583565"/>
            </a:xfrm>
            <a:prstGeom prst="rect">
              <a:avLst/>
            </a:prstGeom>
            <a:noFill/>
          </p:spPr>
          <p:txBody>
            <a:bodyPr wrap="square" rtlCol="0">
              <a:spAutoFit/>
            </a:bodyPr>
            <a:lstStyle/>
            <a:p>
              <a:pPr algn="ctr"/>
              <a:r>
                <a:rPr lang="en-US" altLang="zh-CN" sz="3200" dirty="0">
                  <a:solidFill>
                    <a:srgbClr val="27776D"/>
                  </a:solidFill>
                  <a:cs typeface="+mn-ea"/>
                  <a:sym typeface="+mn-lt"/>
                </a:rPr>
                <a:t>06</a:t>
              </a:r>
              <a:endParaRPr lang="zh-CN" altLang="en-US" sz="3200" dirty="0">
                <a:solidFill>
                  <a:srgbClr val="27776D"/>
                </a:solidFill>
                <a:cs typeface="+mn-ea"/>
                <a:sym typeface="+mn-lt"/>
              </a:endParaRPr>
            </a:p>
          </p:txBody>
        </p:sp>
      </p:grpSp>
      <p:sp>
        <p:nvSpPr>
          <p:cNvPr id="61" name="文本框 60"/>
          <p:cNvSpPr txBox="1"/>
          <p:nvPr/>
        </p:nvSpPr>
        <p:spPr>
          <a:xfrm>
            <a:off x="7593901" y="5257288"/>
            <a:ext cx="3458906" cy="646331"/>
          </a:xfrm>
          <a:prstGeom prst="rect">
            <a:avLst/>
          </a:prstGeom>
          <a:noFill/>
        </p:spPr>
        <p:txBody>
          <a:bodyPr wrap="square" rtlCol="0">
            <a:spAutoFit/>
          </a:bodyPr>
          <a:lstStyle/>
          <a:p>
            <a:r>
              <a:rPr lang="zh-CN" altLang="en-US" sz="3600" spc="400" dirty="0">
                <a:solidFill>
                  <a:srgbClr val="27776D"/>
                </a:solidFill>
                <a:effectLst>
                  <a:outerShdw blurRad="76200" dist="38100" dir="5400000" algn="t" rotWithShape="0">
                    <a:prstClr val="black">
                      <a:alpha val="22000"/>
                    </a:prstClr>
                  </a:outerShdw>
                </a:effectLst>
                <a:cs typeface="+mn-ea"/>
                <a:sym typeface="+mn-lt"/>
              </a:rPr>
              <a:t>小组分工</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p:cTn id="40" dur="500" fill="hold"/>
                                        <p:tgtEl>
                                          <p:spTgt spid="54"/>
                                        </p:tgtEl>
                                        <p:attrNameLst>
                                          <p:attrName>ppt_w</p:attrName>
                                        </p:attrNameLst>
                                      </p:cBhvr>
                                      <p:tavLst>
                                        <p:tav tm="0">
                                          <p:val>
                                            <p:fltVal val="0"/>
                                          </p:val>
                                        </p:tav>
                                        <p:tav tm="100000">
                                          <p:val>
                                            <p:strVal val="#ppt_w"/>
                                          </p:val>
                                        </p:tav>
                                      </p:tavLst>
                                    </p:anim>
                                    <p:anim calcmode="lin" valueType="num">
                                      <p:cBhvr>
                                        <p:cTn id="41" dur="500" fill="hold"/>
                                        <p:tgtEl>
                                          <p:spTgt spid="54"/>
                                        </p:tgtEl>
                                        <p:attrNameLst>
                                          <p:attrName>ppt_h</p:attrName>
                                        </p:attrNameLst>
                                      </p:cBhvr>
                                      <p:tavLst>
                                        <p:tav tm="0">
                                          <p:val>
                                            <p:fltVal val="0"/>
                                          </p:val>
                                        </p:tav>
                                        <p:tav tm="100000">
                                          <p:val>
                                            <p:strVal val="#ppt_h"/>
                                          </p:val>
                                        </p:tav>
                                      </p:tavLst>
                                    </p:anim>
                                    <p:animEffect transition="in" filter="fade">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Effect transition="in" filter="fade">
                                      <p:cBhvr>
                                        <p:cTn id="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文档更新</a:t>
            </a: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文本框 4"/>
          <p:cNvSpPr txBox="1"/>
          <p:nvPr/>
        </p:nvSpPr>
        <p:spPr>
          <a:xfrm>
            <a:off x="-93839" y="1353436"/>
            <a:ext cx="3675165" cy="461665"/>
          </a:xfrm>
          <a:prstGeom prst="rect">
            <a:avLst/>
          </a:prstGeom>
          <a:noFill/>
          <a:ln w="9525">
            <a:noFill/>
          </a:ln>
        </p:spPr>
        <p:txBody>
          <a:bodyPr wrap="square">
            <a:spAutoFit/>
          </a:bodyPr>
          <a:lstStyle/>
          <a:p>
            <a:pPr algn="ctr"/>
            <a:r>
              <a:rPr lang="zh-CN" altLang="en-US" sz="2400" b="1" dirty="0">
                <a:solidFill>
                  <a:schemeClr val="tx1"/>
                </a:solidFill>
                <a:ea typeface="宋体" pitchFamily="2" charset="-122"/>
              </a:rPr>
              <a:t>用户手册更新</a:t>
            </a:r>
          </a:p>
        </p:txBody>
      </p:sp>
      <p:pic>
        <p:nvPicPr>
          <p:cNvPr id="6" name="图片 5" descr="upload_937576778"/>
          <p:cNvPicPr>
            <a:picLocks noChangeAspect="1"/>
          </p:cNvPicPr>
          <p:nvPr/>
        </p:nvPicPr>
        <p:blipFill>
          <a:blip r:embed="rId3"/>
          <a:stretch>
            <a:fillRect/>
          </a:stretch>
        </p:blipFill>
        <p:spPr>
          <a:xfrm>
            <a:off x="6974641" y="58414"/>
            <a:ext cx="4731541" cy="6858000"/>
          </a:xfrm>
          <a:prstGeom prst="rect">
            <a:avLst/>
          </a:prstGeom>
        </p:spPr>
      </p:pic>
      <p:pic>
        <p:nvPicPr>
          <p:cNvPr id="8" name="图片 7" descr="upload_749517740"/>
          <p:cNvPicPr>
            <a:picLocks noChangeAspect="1"/>
          </p:cNvPicPr>
          <p:nvPr/>
        </p:nvPicPr>
        <p:blipFill>
          <a:blip r:embed="rId4"/>
          <a:stretch>
            <a:fillRect/>
          </a:stretch>
        </p:blipFill>
        <p:spPr>
          <a:xfrm>
            <a:off x="303753" y="2173004"/>
            <a:ext cx="6670888" cy="27454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743">
        <p:random/>
      </p:transition>
    </mc:Choice>
    <mc:Fallback xmlns="">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界面原型更新</a:t>
            </a: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711329580"/>
          <p:cNvPicPr>
            <a:picLocks noChangeAspect="1"/>
          </p:cNvPicPr>
          <p:nvPr/>
        </p:nvPicPr>
        <p:blipFill>
          <a:blip r:embed="rId3"/>
          <a:stretch>
            <a:fillRect/>
          </a:stretch>
        </p:blipFill>
        <p:spPr>
          <a:xfrm>
            <a:off x="998428" y="1177094"/>
            <a:ext cx="10183962" cy="502366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743">
        <p:random/>
      </p:transition>
    </mc:Choice>
    <mc:Fallback xmlns="">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界面原型更新</a:t>
            </a: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925554820"/>
          <p:cNvPicPr>
            <a:picLocks noChangeAspect="1"/>
          </p:cNvPicPr>
          <p:nvPr/>
        </p:nvPicPr>
        <p:blipFill>
          <a:blip r:embed="rId3"/>
          <a:stretch>
            <a:fillRect/>
          </a:stretch>
        </p:blipFill>
        <p:spPr>
          <a:xfrm>
            <a:off x="1975836" y="924859"/>
            <a:ext cx="7577541" cy="587495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743">
        <p:random/>
      </p:transition>
    </mc:Choice>
    <mc:Fallback xmlns="">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9614202" y="4088595"/>
            <a:ext cx="3295250" cy="3942035"/>
            <a:chOff x="9614202" y="4088595"/>
            <a:chExt cx="3295250" cy="3942035"/>
          </a:xfrm>
        </p:grpSpPr>
        <p:sp>
          <p:nvSpPr>
            <p:cNvPr id="59" name="椭圆 5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甘特图更新</a:t>
            </a:r>
          </a:p>
        </p:txBody>
      </p:sp>
      <p:grpSp>
        <p:nvGrpSpPr>
          <p:cNvPr id="55" name="组合 54"/>
          <p:cNvGrpSpPr/>
          <p:nvPr/>
        </p:nvGrpSpPr>
        <p:grpSpPr>
          <a:xfrm>
            <a:off x="420106" y="300845"/>
            <a:ext cx="760161" cy="654908"/>
            <a:chOff x="401056" y="200808"/>
            <a:chExt cx="760161" cy="654908"/>
          </a:xfrm>
        </p:grpSpPr>
        <p:sp>
          <p:nvSpPr>
            <p:cNvPr id="56" name="椭圆 5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645818376"/>
          <p:cNvPicPr>
            <a:picLocks noChangeAspect="1"/>
          </p:cNvPicPr>
          <p:nvPr/>
        </p:nvPicPr>
        <p:blipFill>
          <a:blip r:embed="rId3"/>
          <a:stretch>
            <a:fillRect/>
          </a:stretch>
        </p:blipFill>
        <p:spPr>
          <a:xfrm>
            <a:off x="139322" y="1114578"/>
            <a:ext cx="9628718" cy="543356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743">
        <p:random/>
      </p:transition>
    </mc:Choice>
    <mc:Fallback xmlns="">
      <p:transition spd="slow" advTm="274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10552" y="3023107"/>
              <a:ext cx="396621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参考资料</a:t>
              </a:r>
            </a:p>
          </p:txBody>
        </p:sp>
        <p:sp>
          <p:nvSpPr>
            <p:cNvPr id="12" name="文本框 11"/>
            <p:cNvSpPr txBox="1"/>
            <p:nvPr/>
          </p:nvSpPr>
          <p:spPr>
            <a:xfrm>
              <a:off x="2757714" y="2875002"/>
              <a:ext cx="1252838"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05</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9614202" y="4088595"/>
            <a:ext cx="3295250" cy="3942035"/>
            <a:chOff x="9614202" y="4088595"/>
            <a:chExt cx="3295250" cy="3942035"/>
          </a:xfrm>
        </p:grpSpPr>
        <p:sp>
          <p:nvSpPr>
            <p:cNvPr id="101" name="椭圆 100"/>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3" name="文本框 52"/>
          <p:cNvSpPr txBox="1"/>
          <p:nvPr/>
        </p:nvSpPr>
        <p:spPr>
          <a:xfrm>
            <a:off x="1180267" y="1219872"/>
            <a:ext cx="11120422" cy="5293757"/>
          </a:xfrm>
          <a:prstGeom prst="rect">
            <a:avLst/>
          </a:prstGeom>
          <a:noFill/>
        </p:spPr>
        <p:txBody>
          <a:bodyPr wrap="square" rtlCol="0">
            <a:spAutoFit/>
          </a:bodyPr>
          <a:lstStyle/>
          <a:p>
            <a:pPr>
              <a:lnSpc>
                <a:spcPct val="200000"/>
              </a:lnSpc>
            </a:pPr>
            <a:r>
              <a:rPr lang="en-US" altLang="zh-CN" dirty="0">
                <a:solidFill>
                  <a:schemeClr val="tx1">
                    <a:lumMod val="75000"/>
                    <a:lumOff val="25000"/>
                  </a:schemeClr>
                </a:solidFill>
                <a:latin typeface="+mn-ea"/>
              </a:rPr>
              <a:t>[1]</a:t>
            </a:r>
            <a:r>
              <a:rPr lang="zh-CN" altLang="en-US" dirty="0">
                <a:solidFill>
                  <a:schemeClr val="tx1">
                    <a:lumMod val="75000"/>
                    <a:lumOff val="25000"/>
                  </a:schemeClr>
                </a:solidFill>
                <a:latin typeface="+mn-ea"/>
              </a:rPr>
              <a:t>张海藩</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牟永敏</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软件工程导论</a:t>
            </a:r>
            <a:r>
              <a:rPr lang="en-US" altLang="zh-CN" dirty="0">
                <a:solidFill>
                  <a:schemeClr val="tx1">
                    <a:lumMod val="75000"/>
                    <a:lumOff val="25000"/>
                  </a:schemeClr>
                </a:solidFill>
                <a:latin typeface="+mn-ea"/>
              </a:rPr>
              <a:t>[M].</a:t>
            </a:r>
            <a:r>
              <a:rPr lang="zh-CN" altLang="en-US" dirty="0">
                <a:solidFill>
                  <a:schemeClr val="tx1">
                    <a:lumMod val="75000"/>
                    <a:lumOff val="25000"/>
                  </a:schemeClr>
                </a:solidFill>
                <a:latin typeface="+mn-ea"/>
              </a:rPr>
              <a:t>清华大学出版社</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北京</a:t>
            </a:r>
            <a:r>
              <a:rPr lang="en-US" altLang="zh-CN" dirty="0">
                <a:solidFill>
                  <a:schemeClr val="tx1">
                    <a:lumMod val="75000"/>
                    <a:lumOff val="25000"/>
                  </a:schemeClr>
                </a:solidFill>
                <a:latin typeface="+mn-ea"/>
              </a:rPr>
              <a:t>,1996:35-54.</a:t>
            </a:r>
          </a:p>
          <a:p>
            <a:pPr>
              <a:lnSpc>
                <a:spcPct val="200000"/>
              </a:lnSpc>
            </a:pPr>
            <a:r>
              <a:rPr lang="en-US" altLang="zh-CN" dirty="0">
                <a:solidFill>
                  <a:schemeClr val="tx1">
                    <a:lumMod val="75000"/>
                    <a:lumOff val="25000"/>
                  </a:schemeClr>
                </a:solidFill>
                <a:latin typeface="+mn-ea"/>
              </a:rPr>
              <a:t>[2] GB+T-8567-2006.</a:t>
            </a:r>
            <a:r>
              <a:rPr lang="zh-CN" altLang="en-US" dirty="0">
                <a:solidFill>
                  <a:schemeClr val="tx1">
                    <a:lumMod val="75000"/>
                    <a:lumOff val="25000"/>
                  </a:schemeClr>
                </a:solidFill>
                <a:latin typeface="+mn-ea"/>
              </a:rPr>
              <a:t>国标</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计算机软件文档编制规范</a:t>
            </a:r>
            <a:r>
              <a:rPr lang="en-US" altLang="zh-CN" dirty="0">
                <a:solidFill>
                  <a:schemeClr val="tx1">
                    <a:lumMod val="75000"/>
                    <a:lumOff val="25000"/>
                  </a:schemeClr>
                </a:solidFill>
                <a:latin typeface="+mn-ea"/>
              </a:rPr>
              <a:t>》</a:t>
            </a:r>
          </a:p>
          <a:p>
            <a:pPr>
              <a:lnSpc>
                <a:spcPct val="200000"/>
              </a:lnSpc>
            </a:pPr>
            <a:r>
              <a:rPr lang="en-US" altLang="zh-CN" dirty="0">
                <a:solidFill>
                  <a:schemeClr val="tx1">
                    <a:lumMod val="75000"/>
                    <a:lumOff val="25000"/>
                  </a:schemeClr>
                </a:solidFill>
                <a:latin typeface="+mn-ea"/>
              </a:rPr>
              <a:t>[3] GB/T19000—2008/ISO9000.</a:t>
            </a:r>
            <a:r>
              <a:rPr lang="zh-CN" altLang="en-US" dirty="0">
                <a:solidFill>
                  <a:schemeClr val="tx1">
                    <a:lumMod val="75000"/>
                    <a:lumOff val="25000"/>
                  </a:schemeClr>
                </a:solidFill>
                <a:latin typeface="+mn-ea"/>
              </a:rPr>
              <a:t>国标</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质量管理体系 基础和术语</a:t>
            </a:r>
            <a:r>
              <a:rPr lang="en-US" altLang="zh-CN" dirty="0">
                <a:solidFill>
                  <a:schemeClr val="tx1">
                    <a:lumMod val="75000"/>
                    <a:lumOff val="25000"/>
                  </a:schemeClr>
                </a:solidFill>
                <a:latin typeface="+mn-ea"/>
              </a:rPr>
              <a:t>》</a:t>
            </a:r>
          </a:p>
          <a:p>
            <a:pPr>
              <a:lnSpc>
                <a:spcPct val="200000"/>
              </a:lnSpc>
            </a:pPr>
            <a:r>
              <a:rPr lang="en-US" altLang="zh-CN" dirty="0">
                <a:solidFill>
                  <a:schemeClr val="tx1">
                    <a:lumMod val="75000"/>
                    <a:lumOff val="25000"/>
                  </a:schemeClr>
                </a:solidFill>
                <a:latin typeface="+mn-ea"/>
              </a:rPr>
              <a:t>[4] IEEE 610.12-1990 [R2002] </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IEEE</a:t>
            </a:r>
            <a:r>
              <a:rPr lang="zh-CN" altLang="en-US" dirty="0">
                <a:solidFill>
                  <a:schemeClr val="tx1">
                    <a:lumMod val="75000"/>
                    <a:lumOff val="25000"/>
                  </a:schemeClr>
                </a:solidFill>
                <a:latin typeface="+mn-ea"/>
              </a:rPr>
              <a:t>标准软件工程术语表</a:t>
            </a:r>
          </a:p>
          <a:p>
            <a:pPr>
              <a:lnSpc>
                <a:spcPct val="200000"/>
              </a:lnSpc>
            </a:pPr>
            <a:r>
              <a:rPr lang="en-US" altLang="zh-CN" dirty="0">
                <a:solidFill>
                  <a:schemeClr val="tx1">
                    <a:lumMod val="75000"/>
                    <a:lumOff val="25000"/>
                  </a:schemeClr>
                </a:solidFill>
                <a:latin typeface="+mn-ea"/>
              </a:rPr>
              <a:t>[5] </a:t>
            </a:r>
            <a:r>
              <a:rPr lang="zh-CN" altLang="en-US" dirty="0">
                <a:solidFill>
                  <a:schemeClr val="tx1">
                    <a:lumMod val="75000"/>
                    <a:lumOff val="25000"/>
                  </a:schemeClr>
                </a:solidFill>
                <a:latin typeface="+mn-ea"/>
              </a:rPr>
              <a:t>软件需求（第三版）</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美</a:t>
            </a:r>
            <a:r>
              <a:rPr lang="en-US" altLang="zh-CN" dirty="0">
                <a:solidFill>
                  <a:schemeClr val="tx1">
                    <a:lumMod val="75000"/>
                    <a:lumOff val="25000"/>
                  </a:schemeClr>
                </a:solidFill>
                <a:latin typeface="+mn-ea"/>
              </a:rPr>
              <a:t>]Karl </a:t>
            </a:r>
            <a:r>
              <a:rPr lang="en-US" altLang="zh-CN" dirty="0" err="1">
                <a:solidFill>
                  <a:schemeClr val="tx1">
                    <a:lumMod val="75000"/>
                    <a:lumOff val="25000"/>
                  </a:schemeClr>
                </a:solidFill>
                <a:latin typeface="+mn-ea"/>
              </a:rPr>
              <a:t>Wiegers</a:t>
            </a:r>
            <a:r>
              <a:rPr lang="en-US" altLang="zh-CN" dirty="0">
                <a:solidFill>
                  <a:schemeClr val="tx1">
                    <a:lumMod val="75000"/>
                    <a:lumOff val="25000"/>
                  </a:schemeClr>
                </a:solidFill>
                <a:latin typeface="+mn-ea"/>
              </a:rPr>
              <a:t>, Joy Beatty</a:t>
            </a:r>
            <a:r>
              <a:rPr lang="zh-CN" altLang="en-US" dirty="0">
                <a:solidFill>
                  <a:schemeClr val="tx1">
                    <a:lumMod val="75000"/>
                    <a:lumOff val="25000"/>
                  </a:schemeClr>
                </a:solidFill>
                <a:latin typeface="+mn-ea"/>
              </a:rPr>
              <a:t>著，李忠利 李淳 霍金健 孔晨辉 译 出版社</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清华大学出版社</a:t>
            </a:r>
            <a:r>
              <a:rPr lang="en-US" altLang="zh-CN" dirty="0">
                <a:solidFill>
                  <a:schemeClr val="tx1">
                    <a:lumMod val="75000"/>
                    <a:lumOff val="25000"/>
                  </a:schemeClr>
                </a:solidFill>
                <a:latin typeface="+mn-ea"/>
              </a:rPr>
              <a:t>ISBN</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9787302426820</a:t>
            </a:r>
          </a:p>
          <a:p>
            <a:pPr>
              <a:lnSpc>
                <a:spcPct val="200000"/>
              </a:lnSpc>
            </a:pPr>
            <a:r>
              <a:rPr lang="en-US" altLang="zh-CN" dirty="0">
                <a:solidFill>
                  <a:schemeClr val="tx1">
                    <a:lumMod val="75000"/>
                    <a:lumOff val="25000"/>
                  </a:schemeClr>
                </a:solidFill>
                <a:latin typeface="+mn-ea"/>
              </a:rPr>
              <a:t>[6] IT</a:t>
            </a:r>
            <a:r>
              <a:rPr lang="zh-CN" altLang="en-US" dirty="0">
                <a:solidFill>
                  <a:schemeClr val="tx1">
                    <a:lumMod val="75000"/>
                    <a:lumOff val="25000"/>
                  </a:schemeClr>
                </a:solidFill>
                <a:latin typeface="+mn-ea"/>
              </a:rPr>
              <a:t>项目管理 </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第八版</a:t>
            </a: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美</a:t>
            </a:r>
            <a:r>
              <a:rPr lang="en-US" altLang="zh-CN" dirty="0">
                <a:solidFill>
                  <a:schemeClr val="tx1">
                    <a:lumMod val="75000"/>
                    <a:lumOff val="25000"/>
                  </a:schemeClr>
                </a:solidFill>
                <a:latin typeface="+mn-ea"/>
              </a:rPr>
              <a:t>]Kathy Schwalbe </a:t>
            </a:r>
            <a:r>
              <a:rPr lang="zh-CN" altLang="en-US" dirty="0">
                <a:solidFill>
                  <a:schemeClr val="tx1">
                    <a:lumMod val="75000"/>
                    <a:lumOff val="25000"/>
                  </a:schemeClr>
                </a:solidFill>
                <a:latin typeface="+mn-ea"/>
              </a:rPr>
              <a:t>著，孙新波 朱珠 贾建锋 译 出版社</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机械工业出版社</a:t>
            </a:r>
            <a:r>
              <a:rPr lang="en-US" altLang="zh-CN" dirty="0">
                <a:solidFill>
                  <a:schemeClr val="tx1">
                    <a:lumMod val="75000"/>
                    <a:lumOff val="25000"/>
                  </a:schemeClr>
                </a:solidFill>
                <a:latin typeface="+mn-ea"/>
              </a:rPr>
              <a:t>:ISBN</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9787111582335</a:t>
            </a:r>
          </a:p>
          <a:p>
            <a:pPr>
              <a:lnSpc>
                <a:spcPct val="200000"/>
              </a:lnSpc>
            </a:pPr>
            <a:r>
              <a:rPr lang="en-US" altLang="zh-CN" dirty="0">
                <a:solidFill>
                  <a:schemeClr val="tx1">
                    <a:lumMod val="75000"/>
                    <a:lumOff val="25000"/>
                  </a:schemeClr>
                </a:solidFill>
                <a:latin typeface="+mn-ea"/>
              </a:rPr>
              <a:t>[7] GB/T 8567-2006.</a:t>
            </a:r>
            <a:r>
              <a:rPr lang="zh-CN" altLang="en-US" dirty="0">
                <a:solidFill>
                  <a:schemeClr val="tx1">
                    <a:lumMod val="75000"/>
                    <a:lumOff val="25000"/>
                  </a:schemeClr>
                </a:solidFill>
                <a:latin typeface="+mn-ea"/>
              </a:rPr>
              <a:t>国标</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计算机软件文档编制规范</a:t>
            </a:r>
            <a:r>
              <a:rPr lang="en-US" altLang="zh-CN" dirty="0">
                <a:solidFill>
                  <a:schemeClr val="tx1">
                    <a:lumMod val="75000"/>
                    <a:lumOff val="25000"/>
                  </a:schemeClr>
                </a:solidFill>
                <a:latin typeface="+mn-ea"/>
              </a:rPr>
              <a:t>》</a:t>
            </a:r>
          </a:p>
          <a:p>
            <a:pPr algn="r"/>
            <a:endParaRPr lang="zh-CN" altLang="en-US" sz="1400" dirty="0">
              <a:solidFill>
                <a:schemeClr val="tx1">
                  <a:lumMod val="85000"/>
                  <a:lumOff val="15000"/>
                </a:schemeClr>
              </a:solidFill>
              <a:cs typeface="+mn-ea"/>
              <a:sym typeface="+mn-lt"/>
            </a:endParaRPr>
          </a:p>
        </p:txBody>
      </p:sp>
      <p:sp>
        <p:nvSpPr>
          <p:cNvPr id="104" name="文本框 103"/>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参考资料</a:t>
            </a:r>
          </a:p>
        </p:txBody>
      </p:sp>
      <p:grpSp>
        <p:nvGrpSpPr>
          <p:cNvPr id="105" name="组合 104"/>
          <p:cNvGrpSpPr/>
          <p:nvPr/>
        </p:nvGrpSpPr>
        <p:grpSpPr>
          <a:xfrm>
            <a:off x="420106" y="300845"/>
            <a:ext cx="760161" cy="654908"/>
            <a:chOff x="401056" y="200808"/>
            <a:chExt cx="760161" cy="654908"/>
          </a:xfrm>
        </p:grpSpPr>
        <p:sp>
          <p:nvSpPr>
            <p:cNvPr id="106" name="椭圆 10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103">
        <p:random/>
      </p:transition>
    </mc:Choice>
    <mc:Fallback xmlns="">
      <p:transition spd="slow" advTm="310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left)">
                                      <p:cBhvr>
                                        <p:cTn id="1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10552" y="3023107"/>
              <a:ext cx="396621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rPr>
                <a:t>小组分工</a:t>
              </a:r>
            </a:p>
          </p:txBody>
        </p:sp>
        <p:sp>
          <p:nvSpPr>
            <p:cNvPr id="12" name="文本框 11"/>
            <p:cNvSpPr txBox="1"/>
            <p:nvPr/>
          </p:nvSpPr>
          <p:spPr>
            <a:xfrm>
              <a:off x="2757714" y="2875002"/>
              <a:ext cx="1252838"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06</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9614202" y="4088595"/>
            <a:ext cx="3295250" cy="3942035"/>
            <a:chOff x="9614202" y="4088595"/>
            <a:chExt cx="3295250" cy="3942035"/>
          </a:xfrm>
        </p:grpSpPr>
        <p:sp>
          <p:nvSpPr>
            <p:cNvPr id="101" name="椭圆 100"/>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4" name="文本框 10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小组分工</a:t>
            </a:r>
          </a:p>
        </p:txBody>
      </p:sp>
      <p:grpSp>
        <p:nvGrpSpPr>
          <p:cNvPr id="105" name="组合 104"/>
          <p:cNvGrpSpPr/>
          <p:nvPr/>
        </p:nvGrpSpPr>
        <p:grpSpPr>
          <a:xfrm>
            <a:off x="420106" y="300845"/>
            <a:ext cx="760161" cy="654908"/>
            <a:chOff x="401056" y="200808"/>
            <a:chExt cx="760161" cy="654908"/>
          </a:xfrm>
        </p:grpSpPr>
        <p:sp>
          <p:nvSpPr>
            <p:cNvPr id="106" name="椭圆 10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pload_430143432"/>
          <p:cNvPicPr>
            <a:picLocks noChangeAspect="1"/>
          </p:cNvPicPr>
          <p:nvPr/>
        </p:nvPicPr>
        <p:blipFill>
          <a:blip r:embed="rId3"/>
          <a:stretch>
            <a:fillRect/>
          </a:stretch>
        </p:blipFill>
        <p:spPr>
          <a:xfrm>
            <a:off x="1177094" y="956389"/>
            <a:ext cx="9690003" cy="533896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103">
        <p:random/>
      </p:transition>
    </mc:Choice>
    <mc:Fallback xmlns="">
      <p:transition spd="slow" advTm="310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left)">
                                      <p:cBhvr>
                                        <p:cTn id="1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9614202" y="4088595"/>
            <a:ext cx="3295250" cy="3942035"/>
            <a:chOff x="9614202" y="4088595"/>
            <a:chExt cx="3295250" cy="3942035"/>
          </a:xfrm>
        </p:grpSpPr>
        <p:sp>
          <p:nvSpPr>
            <p:cNvPr id="101" name="椭圆 100"/>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4" name="文本框 103"/>
          <p:cNvSpPr txBox="1"/>
          <p:nvPr/>
        </p:nvSpPr>
        <p:spPr>
          <a:xfrm>
            <a:off x="1224640" y="335911"/>
            <a:ext cx="3213100" cy="58356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团队建设</a:t>
            </a:r>
          </a:p>
        </p:txBody>
      </p:sp>
      <p:grpSp>
        <p:nvGrpSpPr>
          <p:cNvPr id="105" name="组合 104"/>
          <p:cNvGrpSpPr/>
          <p:nvPr/>
        </p:nvGrpSpPr>
        <p:grpSpPr>
          <a:xfrm>
            <a:off x="420106" y="300845"/>
            <a:ext cx="760161" cy="654908"/>
            <a:chOff x="401056" y="200808"/>
            <a:chExt cx="760161" cy="654908"/>
          </a:xfrm>
        </p:grpSpPr>
        <p:sp>
          <p:nvSpPr>
            <p:cNvPr id="106" name="椭圆 105"/>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8" name="文本框 47"/>
          <p:cNvSpPr txBox="1"/>
          <p:nvPr/>
        </p:nvSpPr>
        <p:spPr>
          <a:xfrm>
            <a:off x="853440" y="1153160"/>
            <a:ext cx="10624820" cy="1198880"/>
          </a:xfrm>
          <a:prstGeom prst="rect">
            <a:avLst/>
          </a:prstGeom>
          <a:noFill/>
          <a:ln w="9525">
            <a:noFill/>
          </a:ln>
        </p:spPr>
        <p:txBody>
          <a:bodyPr wrap="square">
            <a:spAutoFit/>
          </a:bodyPr>
          <a:lstStyle/>
          <a:p>
            <a:r>
              <a:rPr lang="en-US" altLang="zh-CN" sz="2400" dirty="0">
                <a:ea typeface="宋体" pitchFamily="2" charset="-122"/>
              </a:rPr>
              <a:t>      </a:t>
            </a:r>
            <a:r>
              <a:rPr lang="zh-CN" altLang="en-US" sz="2400" dirty="0">
                <a:ea typeface="宋体" pitchFamily="2" charset="-122"/>
              </a:rPr>
              <a:t>针对团建次数不足的问题，我组在周二进行了一次团建，并在团建过程中结合组内评审与预评审，对我们当前阶段工作所存在的问题进行了讨论并作了会议纪要，在团建结束后，对各项内容进行了修改和完善</a:t>
            </a:r>
          </a:p>
        </p:txBody>
      </p:sp>
      <p:sp>
        <p:nvSpPr>
          <p:cNvPr id="46" name="文本框 45"/>
          <p:cNvSpPr txBox="1"/>
          <p:nvPr/>
        </p:nvSpPr>
        <p:spPr>
          <a:xfrm>
            <a:off x="1537584" y="5903055"/>
            <a:ext cx="3675165" cy="461665"/>
          </a:xfrm>
          <a:prstGeom prst="rect">
            <a:avLst/>
          </a:prstGeom>
          <a:noFill/>
          <a:ln w="9525">
            <a:noFill/>
          </a:ln>
        </p:spPr>
        <p:txBody>
          <a:bodyPr wrap="square">
            <a:spAutoFit/>
          </a:bodyPr>
          <a:lstStyle/>
          <a:p>
            <a:pPr algn="ctr"/>
            <a:r>
              <a:rPr lang="zh-CN" altLang="en-US" sz="2400" b="1" dirty="0">
                <a:solidFill>
                  <a:schemeClr val="tx1"/>
                </a:solidFill>
                <a:ea typeface="宋体" pitchFamily="2" charset="-122"/>
              </a:rPr>
              <a:t>团建照片</a:t>
            </a:r>
          </a:p>
        </p:txBody>
      </p:sp>
      <p:pic>
        <p:nvPicPr>
          <p:cNvPr id="2" name="图片 1" descr="upload_921777366"/>
          <p:cNvPicPr>
            <a:picLocks noChangeAspect="1"/>
          </p:cNvPicPr>
          <p:nvPr/>
        </p:nvPicPr>
        <p:blipFill>
          <a:blip r:embed="rId3"/>
          <a:stretch>
            <a:fillRect/>
          </a:stretch>
        </p:blipFill>
        <p:spPr>
          <a:xfrm>
            <a:off x="1923287" y="3258027"/>
            <a:ext cx="3205478" cy="240673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103">
        <p:random/>
      </p:transition>
    </mc:Choice>
    <mc:Fallback xmlns="">
      <p:transition spd="slow" advTm="310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left)">
                                      <p:cBhvr>
                                        <p:cTn id="1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椭圆 48"/>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1492250" y="2681665"/>
            <a:ext cx="5402036" cy="1107996"/>
          </a:xfrm>
          <a:prstGeom prst="rect">
            <a:avLst/>
          </a:prstGeom>
          <a:noFill/>
        </p:spPr>
        <p:txBody>
          <a:bodyPr wrap="square" rtlCol="0">
            <a:spAutoFit/>
          </a:bodyPr>
          <a:lstStyle/>
          <a:p>
            <a:pPr algn="dist"/>
            <a:r>
              <a:rPr lang="zh-CN" altLang="en-US" sz="6600" spc="-300" dirty="0">
                <a:latin typeface="方正正黑简体" panose="02000000000000000000" pitchFamily="2" charset="-122"/>
                <a:ea typeface="方正正黑简体" panose="02000000000000000000" pitchFamily="2" charset="-122"/>
                <a:cs typeface="+mn-ea"/>
                <a:sym typeface="+mn-lt"/>
              </a:rPr>
              <a:t>谢谢观看</a:t>
            </a:r>
          </a:p>
        </p:txBody>
      </p:sp>
      <p:sp>
        <p:nvSpPr>
          <p:cNvPr id="32" name="椭圆 31"/>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456">
        <p:random/>
      </p:transition>
    </mc:Choice>
    <mc:Fallback xmlns="">
      <p:transition spd="slow" advTm="245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10552" y="3023107"/>
              <a:ext cx="3966213" cy="769441"/>
            </a:xfrm>
            <a:prstGeom prst="rect">
              <a:avLst/>
            </a:prstGeom>
            <a:noFill/>
          </p:spPr>
          <p:txBody>
            <a:bodyPr wrap="square" rtlCol="0">
              <a:spAutoFit/>
            </a:bodyPr>
            <a:lstStyle/>
            <a:p>
              <a:pPr algn="dist"/>
              <a:r>
                <a:rPr lang="zh-CN" altLang="en-US" sz="4400" spc="400" dirty="0">
                  <a:solidFill>
                    <a:schemeClr val="bg1"/>
                  </a:solidFill>
                  <a:effectLst>
                    <a:outerShdw blurRad="76200" dist="38100" dir="5400000" algn="t" rotWithShape="0">
                      <a:prstClr val="black">
                        <a:alpha val="22000"/>
                      </a:prstClr>
                    </a:outerShdw>
                  </a:effectLst>
                  <a:cs typeface="+mn-ea"/>
                  <a:sym typeface="+mn-lt"/>
                </a:rPr>
                <a:t>需求变更申请</a:t>
              </a:r>
            </a:p>
          </p:txBody>
        </p:sp>
        <p:sp>
          <p:nvSpPr>
            <p:cNvPr id="12" name="文本框 11"/>
            <p:cNvSpPr txBox="1"/>
            <p:nvPr/>
          </p:nvSpPr>
          <p:spPr>
            <a:xfrm>
              <a:off x="2562225" y="2875370"/>
              <a:ext cx="1514475" cy="1106805"/>
            </a:xfrm>
            <a:prstGeom prst="rect">
              <a:avLst/>
            </a:prstGeom>
            <a:noFill/>
          </p:spPr>
          <p:txBody>
            <a:bodyPr wrap="square" rtlCol="0">
              <a:spAutoFit/>
            </a:bodyPr>
            <a:lstStyle/>
            <a:p>
              <a:pPr algn="ctr"/>
              <a:r>
                <a:rPr lang="en-US" altLang="zh-CN" sz="6600" dirty="0">
                  <a:solidFill>
                    <a:schemeClr val="bg1"/>
                  </a:solidFill>
                  <a:effectLst>
                    <a:outerShdw blurRad="38100" dist="38100" dir="2700000" algn="tl">
                      <a:srgbClr val="000000">
                        <a:alpha val="43137"/>
                      </a:srgbClr>
                    </a:outerShdw>
                  </a:effectLst>
                  <a:cs typeface="+mn-ea"/>
                  <a:sym typeface="+mn-lt"/>
                </a:rPr>
                <a:t>01</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224640" y="335911"/>
            <a:ext cx="3213100"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需求变更申请</a:t>
            </a:r>
          </a:p>
        </p:txBody>
      </p:sp>
      <p:sp>
        <p:nvSpPr>
          <p:cNvPr id="75" name="矩形 74"/>
          <p:cNvSpPr/>
          <p:nvPr/>
        </p:nvSpPr>
        <p:spPr>
          <a:xfrm>
            <a:off x="1282695" y="1898169"/>
            <a:ext cx="9119109" cy="4119774"/>
          </a:xfrm>
          <a:prstGeom prst="rect">
            <a:avLst/>
          </a:prstGeom>
          <a:solidFill>
            <a:schemeClr val="bg1"/>
          </a:solidFill>
          <a:ln>
            <a:noFill/>
          </a:ln>
          <a:effectLst>
            <a:outerShdw blurRad="2667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6" name="组合 75"/>
          <p:cNvGrpSpPr/>
          <p:nvPr/>
        </p:nvGrpSpPr>
        <p:grpSpPr>
          <a:xfrm>
            <a:off x="1075864" y="1321256"/>
            <a:ext cx="1014193" cy="955413"/>
            <a:chOff x="4129311" y="1415596"/>
            <a:chExt cx="921204" cy="921204"/>
          </a:xfrm>
        </p:grpSpPr>
        <p:sp>
          <p:nvSpPr>
            <p:cNvPr id="82" name="椭圆 81"/>
            <p:cNvSpPr/>
            <p:nvPr/>
          </p:nvSpPr>
          <p:spPr>
            <a:xfrm>
              <a:off x="4129311" y="1415596"/>
              <a:ext cx="921204" cy="921204"/>
            </a:xfrm>
            <a:prstGeom prst="ellipse">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3" name="图片 82"/>
            <p:cNvPicPr>
              <a:picLocks noChangeAspect="1"/>
            </p:cNvPicPr>
            <p:nvPr/>
          </p:nvPicPr>
          <p:blipFill>
            <a:blip r:embed="rId3" cstate="screen"/>
            <a:stretch>
              <a:fillRect/>
            </a:stretch>
          </p:blipFill>
          <p:spPr>
            <a:xfrm>
              <a:off x="4301138" y="1570436"/>
              <a:ext cx="577551" cy="611524"/>
            </a:xfrm>
            <a:prstGeom prst="rect">
              <a:avLst/>
            </a:prstGeom>
          </p:spPr>
        </p:pic>
      </p:grpSp>
      <p:grpSp>
        <p:nvGrpSpPr>
          <p:cNvPr id="77" name="组合 76"/>
          <p:cNvGrpSpPr/>
          <p:nvPr/>
        </p:nvGrpSpPr>
        <p:grpSpPr>
          <a:xfrm>
            <a:off x="2305574" y="2597471"/>
            <a:ext cx="6762277" cy="2447946"/>
            <a:chOff x="1111236" y="2987851"/>
            <a:chExt cx="2753287" cy="2311743"/>
          </a:xfrm>
        </p:grpSpPr>
        <p:sp>
          <p:nvSpPr>
            <p:cNvPr id="78" name="文本框 77"/>
            <p:cNvSpPr txBox="1"/>
            <p:nvPr/>
          </p:nvSpPr>
          <p:spPr>
            <a:xfrm>
              <a:off x="1111236" y="2987851"/>
              <a:ext cx="2127704" cy="435978"/>
            </a:xfrm>
            <a:prstGeom prst="rect">
              <a:avLst/>
            </a:prstGeom>
            <a:noFill/>
          </p:spPr>
          <p:txBody>
            <a:bodyPr wrap="square" rtlCol="0">
              <a:spAutoFit/>
            </a:bodyPr>
            <a:lstStyle/>
            <a:p>
              <a:r>
                <a:rPr lang="en-US" altLang="zh-CN" sz="2400" dirty="0">
                  <a:cs typeface="+mn-ea"/>
                  <a:sym typeface="+mn-lt"/>
                </a:rPr>
                <a:t>G15</a:t>
              </a:r>
              <a:r>
                <a:rPr lang="zh-CN" altLang="en-US" sz="2400" dirty="0">
                  <a:cs typeface="+mn-ea"/>
                  <a:sym typeface="+mn-lt"/>
                </a:rPr>
                <a:t>选题：常规选题</a:t>
              </a:r>
            </a:p>
          </p:txBody>
        </p:sp>
        <p:sp>
          <p:nvSpPr>
            <p:cNvPr id="79" name="文本框 78"/>
            <p:cNvSpPr txBox="1"/>
            <p:nvPr/>
          </p:nvSpPr>
          <p:spPr>
            <a:xfrm>
              <a:off x="1237890" y="3905364"/>
              <a:ext cx="2626633" cy="1394230"/>
            </a:xfrm>
            <a:prstGeom prst="rect">
              <a:avLst/>
            </a:prstGeom>
            <a:noFill/>
          </p:spPr>
          <p:txBody>
            <a:bodyPr wrap="square" rtlCol="0">
              <a:spAutoFit/>
            </a:bodyPr>
            <a:lstStyle/>
            <a:p>
              <a:r>
                <a:rPr lang="zh-CN" altLang="en-US" spc="300" dirty="0">
                  <a:cs typeface="+mn-ea"/>
                  <a:sym typeface="+mn-lt"/>
                </a:rPr>
                <a:t>项目教师用户代表杨枨老师提出需求变更请求本次需求变更请求内容：希望增加</a:t>
              </a:r>
              <a:r>
                <a:rPr lang="zh-CN" altLang="en-US" spc="300" dirty="0">
                  <a:solidFill>
                    <a:srgbClr val="FF0000"/>
                  </a:solidFill>
                  <a:cs typeface="+mn-ea"/>
                  <a:sym typeface="+mn-lt"/>
                </a:rPr>
                <a:t>教师动态的推送功能</a:t>
              </a:r>
              <a:r>
                <a:rPr lang="zh-CN" altLang="en-US" spc="300" dirty="0">
                  <a:cs typeface="+mn-ea"/>
                  <a:sym typeface="+mn-lt"/>
                </a:rPr>
                <a:t>，有新的教师相关的变化，比如：别人的关注，新的回复、新的评论等等，都能</a:t>
              </a:r>
              <a:r>
                <a:rPr lang="zh-CN" altLang="en-US" spc="300" dirty="0">
                  <a:solidFill>
                    <a:srgbClr val="FF0000"/>
                  </a:solidFill>
                  <a:cs typeface="+mn-ea"/>
                  <a:sym typeface="+mn-lt"/>
                </a:rPr>
                <a:t>马上推送给相关教师的微信</a:t>
              </a:r>
              <a:r>
                <a:rPr lang="zh-CN" altLang="en-US" spc="300">
                  <a:solidFill>
                    <a:srgbClr val="FF0000"/>
                  </a:solidFill>
                  <a:cs typeface="+mn-ea"/>
                  <a:sym typeface="+mn-lt"/>
                </a:rPr>
                <a:t>或邮箱。</a:t>
              </a:r>
              <a:endParaRPr lang="zh-CN" altLang="en-US" spc="300" dirty="0">
                <a:solidFill>
                  <a:srgbClr val="FF0000"/>
                </a:solidFill>
                <a:cs typeface="+mn-ea"/>
                <a:sym typeface="+mn-lt"/>
              </a:endParaRPr>
            </a:p>
          </p:txBody>
        </p:sp>
      </p:grpSp>
      <p:grpSp>
        <p:nvGrpSpPr>
          <p:cNvPr id="5" name="组合 4"/>
          <p:cNvGrpSpPr/>
          <p:nvPr/>
        </p:nvGrpSpPr>
        <p:grpSpPr>
          <a:xfrm>
            <a:off x="420106" y="300845"/>
            <a:ext cx="760161" cy="654908"/>
            <a:chOff x="401056" y="200808"/>
            <a:chExt cx="760161" cy="654908"/>
          </a:xfrm>
        </p:grpSpPr>
        <p:sp>
          <p:nvSpPr>
            <p:cNvPr id="43" name="椭圆 42"/>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381">
        <p:random/>
      </p:transition>
    </mc:Choice>
    <mc:Fallback xmlns="">
      <p:transition spd="slow" advTm="338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99937" y="764464"/>
            <a:ext cx="5776637" cy="5776637"/>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椭圆 2"/>
          <p:cNvSpPr/>
          <p:nvPr/>
        </p:nvSpPr>
        <p:spPr>
          <a:xfrm>
            <a:off x="-542373" y="-514350"/>
            <a:ext cx="1905000" cy="1905000"/>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3" name="组合 12"/>
          <p:cNvGrpSpPr/>
          <p:nvPr/>
        </p:nvGrpSpPr>
        <p:grpSpPr>
          <a:xfrm>
            <a:off x="2540000" y="2817585"/>
            <a:ext cx="5870074" cy="1318985"/>
            <a:chOff x="2540000" y="2817585"/>
            <a:chExt cx="5870074" cy="1318985"/>
          </a:xfrm>
        </p:grpSpPr>
        <p:sp>
          <p:nvSpPr>
            <p:cNvPr id="4" name="矩形: 圆角 3"/>
            <p:cNvSpPr/>
            <p:nvPr/>
          </p:nvSpPr>
          <p:spPr>
            <a:xfrm>
              <a:off x="2540000" y="2817585"/>
              <a:ext cx="5870074" cy="1318985"/>
            </a:xfrm>
            <a:prstGeom prst="roundRect">
              <a:avLst>
                <a:gd name="adj" fmla="val 50000"/>
              </a:avLst>
            </a:prstGeom>
            <a:solidFill>
              <a:srgbClr val="277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10552" y="3023107"/>
              <a:ext cx="3966213"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spc="400" dirty="0">
                  <a:solidFill>
                    <a:prstClr val="white"/>
                  </a:solidFill>
                  <a:effectLst>
                    <a:outerShdw blurRad="76200" dist="38100" dir="5400000" algn="t" rotWithShape="0">
                      <a:prstClr val="black">
                        <a:alpha val="22000"/>
                      </a:prstClr>
                    </a:outerShdw>
                  </a:effectLst>
                  <a:cs typeface="+mn-ea"/>
                  <a:sym typeface="+mn-lt"/>
                </a:rPr>
                <a:t>需求变更分析</a:t>
              </a:r>
              <a:endParaRPr kumimoji="0" lang="zh-CN" altLang="en-US" sz="4400" b="0" i="0" u="none" strike="noStrike" kern="1200" cap="none" spc="400" normalizeH="0" baseline="0" noProof="0" dirty="0">
                <a:ln>
                  <a:noFill/>
                </a:ln>
                <a:solidFill>
                  <a:prstClr val="white"/>
                </a:solidFill>
                <a:effectLst>
                  <a:outerShdw blurRad="76200" dist="38100" dir="5400000" algn="t" rotWithShape="0">
                    <a:prstClr val="black">
                      <a:alpha val="22000"/>
                    </a:prstClr>
                  </a:outerShdw>
                </a:effectLst>
                <a:uLnTx/>
                <a:uFillTx/>
                <a:cs typeface="+mn-ea"/>
                <a:sym typeface="+mn-lt"/>
              </a:endParaRPr>
            </a:p>
          </p:txBody>
        </p:sp>
        <p:sp>
          <p:nvSpPr>
            <p:cNvPr id="12" name="文本框 11"/>
            <p:cNvSpPr txBox="1"/>
            <p:nvPr/>
          </p:nvSpPr>
          <p:spPr>
            <a:xfrm>
              <a:off x="2757714" y="2875002"/>
              <a:ext cx="125283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02</a:t>
              </a:r>
              <a:endParaRPr kumimoji="0" lang="zh-CN" altLang="en-US" sz="6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9614202" y="4088595"/>
            <a:ext cx="3295250" cy="3942035"/>
            <a:chOff x="9614202" y="4088595"/>
            <a:chExt cx="3295250" cy="3942035"/>
          </a:xfrm>
        </p:grpSpPr>
        <p:sp>
          <p:nvSpPr>
            <p:cNvPr id="45" name="椭圆 44"/>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1337129" y="2437312"/>
            <a:ext cx="3802743" cy="3003247"/>
            <a:chOff x="1045029" y="2218237"/>
            <a:chExt cx="3802743" cy="3003247"/>
          </a:xfrm>
        </p:grpSpPr>
        <p:graphicFrame>
          <p:nvGraphicFramePr>
            <p:cNvPr id="17" name="图表 16"/>
            <p:cNvGraphicFramePr/>
            <p:nvPr/>
          </p:nvGraphicFramePr>
          <p:xfrm>
            <a:off x="1045029" y="2218237"/>
            <a:ext cx="3802743" cy="3003247"/>
          </p:xfrm>
          <a:graphic>
            <a:graphicData uri="http://schemas.openxmlformats.org/drawingml/2006/chart">
              <c:chart xmlns:c="http://schemas.openxmlformats.org/drawingml/2006/chart" xmlns:r="http://schemas.openxmlformats.org/officeDocument/2006/relationships" r:id="rId3"/>
            </a:graphicData>
          </a:graphic>
        </p:graphicFrame>
        <p:pic>
          <p:nvPicPr>
            <p:cNvPr id="18" name="图片 17"/>
            <p:cNvPicPr>
              <a:picLocks noChangeAspect="1"/>
            </p:cNvPicPr>
            <p:nvPr/>
          </p:nvPicPr>
          <p:blipFill>
            <a:blip r:embed="rId4"/>
            <a:stretch>
              <a:fillRect/>
            </a:stretch>
          </p:blipFill>
          <p:spPr>
            <a:xfrm>
              <a:off x="2387354" y="3182151"/>
              <a:ext cx="1118093" cy="1075418"/>
            </a:xfrm>
            <a:prstGeom prst="rect">
              <a:avLst/>
            </a:prstGeom>
          </p:spPr>
        </p:pic>
      </p:grpSp>
      <p:sp>
        <p:nvSpPr>
          <p:cNvPr id="40" name="文本框 39"/>
          <p:cNvSpPr txBox="1"/>
          <p:nvPr/>
        </p:nvSpPr>
        <p:spPr>
          <a:xfrm>
            <a:off x="1224640" y="335911"/>
            <a:ext cx="6613074"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可行性分析</a:t>
            </a:r>
          </a:p>
        </p:txBody>
      </p:sp>
      <p:grpSp>
        <p:nvGrpSpPr>
          <p:cNvPr id="41" name="组合 40"/>
          <p:cNvGrpSpPr/>
          <p:nvPr/>
        </p:nvGrpSpPr>
        <p:grpSpPr>
          <a:xfrm>
            <a:off x="420106" y="300845"/>
            <a:ext cx="760161" cy="654908"/>
            <a:chOff x="401056" y="200808"/>
            <a:chExt cx="760161" cy="654908"/>
          </a:xfrm>
        </p:grpSpPr>
        <p:sp>
          <p:nvSpPr>
            <p:cNvPr id="42" name="椭圆 41"/>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9" name="TextBox 48"/>
          <p:cNvSpPr txBox="1"/>
          <p:nvPr/>
        </p:nvSpPr>
        <p:spPr>
          <a:xfrm>
            <a:off x="134950" y="6541101"/>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模板 </a:t>
            </a:r>
            <a:r>
              <a:rPr kumimoji="0" lang="en-US" altLang="zh-CN" sz="100" b="0" i="0" u="none" strike="noStrike" kern="0" cap="none" spc="0" normalizeH="0" baseline="0" noProof="0" dirty="0">
                <a:ln>
                  <a:noFill/>
                </a:ln>
                <a:solidFill>
                  <a:schemeClr val="bg1"/>
                </a:solidFill>
                <a:effectLst/>
                <a:uLnTx/>
                <a:uFillTx/>
              </a:rPr>
              <a:t>http://www.1ppt.com/moban/</a:t>
            </a:r>
            <a:r>
              <a:rPr kumimoji="0" lang="zh-CN" altLang="en-US" sz="100" b="0" i="0" u="none" strike="noStrike" kern="0" cap="none" spc="0" normalizeH="0" baseline="0" noProof="0" dirty="0">
                <a:ln>
                  <a:noFill/>
                </a:ln>
                <a:solidFill>
                  <a:schemeClr val="bg1"/>
                </a:solidFill>
                <a:effectLst/>
                <a:uLnTx/>
                <a:uFillTx/>
              </a:rPr>
              <a:t> </a:t>
            </a:r>
            <a:endParaRPr kumimoji="0" lang="en-US" altLang="zh-CN" sz="100" b="0" i="0" u="none" strike="noStrike" kern="0" cap="none" spc="0" normalizeH="0" baseline="0" noProof="0" dirty="0">
              <a:ln>
                <a:noFill/>
              </a:ln>
              <a:solidFill>
                <a:schemeClr val="bg1"/>
              </a:solidFill>
              <a:effectLst/>
              <a:uLnTx/>
              <a:uFillTx/>
            </a:endParaRPr>
          </a:p>
        </p:txBody>
      </p:sp>
      <p:pic>
        <p:nvPicPr>
          <p:cNvPr id="2" name="图片 1" descr="upload_227771674"/>
          <p:cNvPicPr>
            <a:picLocks noChangeAspect="1"/>
          </p:cNvPicPr>
          <p:nvPr/>
        </p:nvPicPr>
        <p:blipFill>
          <a:blip r:embed="rId5"/>
          <a:stretch>
            <a:fillRect/>
          </a:stretch>
        </p:blipFill>
        <p:spPr>
          <a:xfrm>
            <a:off x="4813472" y="1839209"/>
            <a:ext cx="6600132" cy="263795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4986">
        <p:random/>
      </p:transition>
    </mc:Choice>
    <mc:Fallback xmlns="">
      <p:transition spd="slow" advTm="498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614202" y="4088595"/>
            <a:ext cx="3295250" cy="3942035"/>
            <a:chOff x="9614202" y="4088595"/>
            <a:chExt cx="3295250" cy="3942035"/>
          </a:xfrm>
        </p:grpSpPr>
        <p:sp>
          <p:nvSpPr>
            <p:cNvPr id="69" name="椭圆 68"/>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1" name="文本框 50"/>
          <p:cNvSpPr txBox="1"/>
          <p:nvPr/>
        </p:nvSpPr>
        <p:spPr>
          <a:xfrm>
            <a:off x="1224639" y="335911"/>
            <a:ext cx="6188531"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优先级打分</a:t>
            </a:r>
          </a:p>
        </p:txBody>
      </p:sp>
      <p:grpSp>
        <p:nvGrpSpPr>
          <p:cNvPr id="61" name="组合 60"/>
          <p:cNvGrpSpPr/>
          <p:nvPr/>
        </p:nvGrpSpPr>
        <p:grpSpPr>
          <a:xfrm>
            <a:off x="420106" y="300845"/>
            <a:ext cx="760161" cy="654908"/>
            <a:chOff x="401056" y="200808"/>
            <a:chExt cx="760161" cy="654908"/>
          </a:xfrm>
        </p:grpSpPr>
        <p:sp>
          <p:nvSpPr>
            <p:cNvPr id="62" name="椭圆 61"/>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pload_831776563"/>
          <p:cNvPicPr>
            <a:picLocks noChangeAspect="1"/>
          </p:cNvPicPr>
          <p:nvPr/>
        </p:nvPicPr>
        <p:blipFill>
          <a:blip r:embed="rId3"/>
          <a:stretch>
            <a:fillRect/>
          </a:stretch>
        </p:blipFill>
        <p:spPr>
          <a:xfrm>
            <a:off x="419306" y="2975529"/>
            <a:ext cx="3646888" cy="3152929"/>
          </a:xfrm>
          <a:prstGeom prst="rect">
            <a:avLst/>
          </a:prstGeom>
        </p:spPr>
      </p:pic>
      <p:pic>
        <p:nvPicPr>
          <p:cNvPr id="4" name="图片 3" descr="upload_887616272"/>
          <p:cNvPicPr>
            <a:picLocks noChangeAspect="1"/>
          </p:cNvPicPr>
          <p:nvPr/>
        </p:nvPicPr>
        <p:blipFill>
          <a:blip r:embed="rId4"/>
          <a:stretch>
            <a:fillRect/>
          </a:stretch>
        </p:blipFill>
        <p:spPr>
          <a:xfrm>
            <a:off x="4776909" y="2975717"/>
            <a:ext cx="3636379" cy="3079361"/>
          </a:xfrm>
          <a:prstGeom prst="rect">
            <a:avLst/>
          </a:prstGeom>
        </p:spPr>
      </p:pic>
      <p:pic>
        <p:nvPicPr>
          <p:cNvPr id="2" name="图片 1" descr="upload_848809285"/>
          <p:cNvPicPr>
            <a:picLocks noChangeAspect="1"/>
          </p:cNvPicPr>
          <p:nvPr/>
        </p:nvPicPr>
        <p:blipFill>
          <a:blip r:embed="rId5"/>
          <a:stretch>
            <a:fillRect/>
          </a:stretch>
        </p:blipFill>
        <p:spPr>
          <a:xfrm>
            <a:off x="419306" y="1731326"/>
            <a:ext cx="11023679" cy="83861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4631">
        <p:random/>
      </p:transition>
    </mc:Choice>
    <mc:Fallback xmlns="">
      <p:transition spd="slow" advTm="463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p:cNvGrpSpPr/>
          <p:nvPr/>
        </p:nvGrpSpPr>
        <p:grpSpPr>
          <a:xfrm>
            <a:off x="420106" y="300845"/>
            <a:ext cx="760161" cy="654908"/>
            <a:chOff x="401056" y="200808"/>
            <a:chExt cx="760161" cy="654908"/>
          </a:xfrm>
        </p:grpSpPr>
        <p:sp>
          <p:nvSpPr>
            <p:cNvPr id="34" name="椭圆 33"/>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p:cNvSpPr txBox="1"/>
          <p:nvPr/>
        </p:nvSpPr>
        <p:spPr>
          <a:xfrm>
            <a:off x="1224639" y="335911"/>
            <a:ext cx="6188531"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管理工具</a:t>
            </a:r>
          </a:p>
        </p:txBody>
      </p:sp>
      <p:pic>
        <p:nvPicPr>
          <p:cNvPr id="2" name="图片 1" descr="upload_181203847"/>
          <p:cNvPicPr>
            <a:picLocks noChangeAspect="1"/>
          </p:cNvPicPr>
          <p:nvPr/>
        </p:nvPicPr>
        <p:blipFill>
          <a:blip r:embed="rId3"/>
          <a:stretch>
            <a:fillRect/>
          </a:stretch>
        </p:blipFill>
        <p:spPr>
          <a:xfrm>
            <a:off x="243468" y="1420229"/>
            <a:ext cx="9373509" cy="459883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6104">
        <p:random/>
      </p:transition>
    </mc:Choice>
    <mc:Fallback xmlns="">
      <p:transition spd="slow" advTm="61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9930394" y="5051572"/>
            <a:ext cx="2979058" cy="297905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11291123" y="4088595"/>
            <a:ext cx="550370" cy="550370"/>
          </a:xfrm>
          <a:prstGeom prst="ellipse">
            <a:avLst/>
          </a:prstGeom>
          <a:solidFill>
            <a:srgbClr val="9DC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9614202" y="4752386"/>
            <a:ext cx="1453372" cy="1453372"/>
          </a:xfrm>
          <a:prstGeom prst="ellipse">
            <a:avLst/>
          </a:prstGeom>
          <a:solidFill>
            <a:srgbClr val="9DC0B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p:cNvGrpSpPr/>
          <p:nvPr/>
        </p:nvGrpSpPr>
        <p:grpSpPr>
          <a:xfrm>
            <a:off x="420106" y="300845"/>
            <a:ext cx="760161" cy="654908"/>
            <a:chOff x="401056" y="200808"/>
            <a:chExt cx="760161" cy="654908"/>
          </a:xfrm>
        </p:grpSpPr>
        <p:sp>
          <p:nvSpPr>
            <p:cNvPr id="34" name="椭圆 33"/>
            <p:cNvSpPr/>
            <p:nvPr/>
          </p:nvSpPr>
          <p:spPr>
            <a:xfrm>
              <a:off x="506309" y="200808"/>
              <a:ext cx="654908" cy="654908"/>
            </a:xfrm>
            <a:prstGeom prst="ellipse">
              <a:avLst/>
            </a:prstGeom>
            <a:solidFill>
              <a:srgbClr val="E9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401056" y="200808"/>
              <a:ext cx="432707" cy="432707"/>
            </a:xfrm>
            <a:prstGeom prst="ellipse">
              <a:avLst/>
            </a:prstGeom>
            <a:solidFill>
              <a:srgbClr val="9D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p:cNvSpPr txBox="1"/>
          <p:nvPr/>
        </p:nvSpPr>
        <p:spPr>
          <a:xfrm>
            <a:off x="1224639" y="335911"/>
            <a:ext cx="6188531" cy="584775"/>
          </a:xfrm>
          <a:prstGeom prst="rect">
            <a:avLst/>
          </a:prstGeom>
          <a:noFill/>
        </p:spPr>
        <p:txBody>
          <a:bodyPr wrap="square">
            <a:spAutoFit/>
          </a:bodyPr>
          <a:lstStyle/>
          <a:p>
            <a:r>
              <a:rPr lang="zh-CN" altLang="en-US" sz="3200" spc="400" dirty="0">
                <a:solidFill>
                  <a:schemeClr val="tx1">
                    <a:lumMod val="85000"/>
                    <a:lumOff val="15000"/>
                  </a:schemeClr>
                </a:solidFill>
                <a:cs typeface="+mn-ea"/>
                <a:sym typeface="+mn-lt"/>
              </a:rPr>
              <a:t>需求变更分析</a:t>
            </a:r>
            <a:r>
              <a:rPr lang="en-US" altLang="zh-CN" sz="3200" spc="400" dirty="0">
                <a:solidFill>
                  <a:schemeClr val="tx1">
                    <a:lumMod val="85000"/>
                    <a:lumOff val="15000"/>
                  </a:schemeClr>
                </a:solidFill>
                <a:cs typeface="+mn-ea"/>
                <a:sym typeface="+mn-lt"/>
              </a:rPr>
              <a:t>—</a:t>
            </a:r>
            <a:r>
              <a:rPr lang="zh-CN" altLang="en-US" sz="3200" spc="400" dirty="0">
                <a:solidFill>
                  <a:schemeClr val="tx1">
                    <a:lumMod val="85000"/>
                    <a:lumOff val="15000"/>
                  </a:schemeClr>
                </a:solidFill>
                <a:cs typeface="+mn-ea"/>
                <a:sym typeface="+mn-lt"/>
              </a:rPr>
              <a:t>管理工具</a:t>
            </a:r>
          </a:p>
        </p:txBody>
      </p:sp>
      <p:pic>
        <p:nvPicPr>
          <p:cNvPr id="2" name="图片 1" descr="upload_167821300"/>
          <p:cNvPicPr>
            <a:picLocks noChangeAspect="1"/>
          </p:cNvPicPr>
          <p:nvPr/>
        </p:nvPicPr>
        <p:blipFill>
          <a:blip r:embed="rId3"/>
          <a:stretch>
            <a:fillRect/>
          </a:stretch>
        </p:blipFill>
        <p:spPr>
          <a:xfrm>
            <a:off x="527513" y="1704274"/>
            <a:ext cx="9021833" cy="4422998"/>
          </a:xfrm>
          <a:prstGeom prst="rect">
            <a:avLst/>
          </a:prstGeom>
        </p:spPr>
      </p:pic>
      <p:sp>
        <p:nvSpPr>
          <p:cNvPr id="3" name="文本框 2"/>
          <p:cNvSpPr txBox="1"/>
          <p:nvPr userDrawn="1"/>
        </p:nvSpPr>
        <p:spPr>
          <a:xfrm>
            <a:off x="929066" y="1190287"/>
            <a:ext cx="1582540" cy="368300"/>
          </a:xfrm>
          <a:prstGeom prst="rect">
            <a:avLst/>
          </a:prstGeom>
        </p:spPr>
        <p:txBody>
          <a:bodyPr wrap="square" rtlCol="0">
            <a:spAutoFit/>
          </a:bodyPr>
          <a:lstStyle/>
          <a:p>
            <a:r>
              <a:rPr lang="zh-CN" altLang="en-US"/>
              <a:t>教师需求</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6104">
        <p:random/>
      </p:transition>
    </mc:Choice>
    <mc:Fallback xmlns="">
      <p:transition spd="slow" advTm="610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0.4|0.7"/>
</p:tagLst>
</file>

<file path=ppt/tags/tag10.xml><?xml version="1.0" encoding="utf-8"?>
<p:tagLst xmlns:a="http://schemas.openxmlformats.org/drawingml/2006/main" xmlns:r="http://schemas.openxmlformats.org/officeDocument/2006/relationships" xmlns:p="http://schemas.openxmlformats.org/presentationml/2006/main">
  <p:tag name="TIMING" val="|0.3|0.3|0.3|0.4|0.3|0.4|0.4|0.4"/>
</p:tagLst>
</file>

<file path=ppt/tags/tag11.xml><?xml version="1.0" encoding="utf-8"?>
<p:tagLst xmlns:a="http://schemas.openxmlformats.org/drawingml/2006/main" xmlns:r="http://schemas.openxmlformats.org/officeDocument/2006/relationships" xmlns:p="http://schemas.openxmlformats.org/presentationml/2006/main">
  <p:tag name="TIMING" val="|0.3|0.3|0.3|0.4|0.3|0.4|0.4|0.4"/>
</p:tagLst>
</file>

<file path=ppt/tags/tag12.xml><?xml version="1.0" encoding="utf-8"?>
<p:tagLst xmlns:a="http://schemas.openxmlformats.org/drawingml/2006/main" xmlns:r="http://schemas.openxmlformats.org/officeDocument/2006/relationships" xmlns:p="http://schemas.openxmlformats.org/presentationml/2006/main">
  <p:tag name="TIMING" val="|0.4|0.2|0.2|0.2|0.4|0.2|0.3"/>
</p:tagLst>
</file>

<file path=ppt/tags/tag13.xml><?xml version="1.0" encoding="utf-8"?>
<p:tagLst xmlns:a="http://schemas.openxmlformats.org/drawingml/2006/main" xmlns:r="http://schemas.openxmlformats.org/officeDocument/2006/relationships" xmlns:p="http://schemas.openxmlformats.org/presentationml/2006/main">
  <p:tag name="TIMING" val="|0.4|0.2|0.2|0.2|0.4|0.2|0.3"/>
</p:tagLst>
</file>

<file path=ppt/tags/tag14.xml><?xml version="1.0" encoding="utf-8"?>
<p:tagLst xmlns:a="http://schemas.openxmlformats.org/drawingml/2006/main" xmlns:r="http://schemas.openxmlformats.org/officeDocument/2006/relationships" xmlns:p="http://schemas.openxmlformats.org/presentationml/2006/main">
  <p:tag name="TIMING" val="|0.4|0.2|0.2|0.2|0.4|0.2|0.3"/>
</p:tagLst>
</file>

<file path=ppt/tags/tag15.xml><?xml version="1.0" encoding="utf-8"?>
<p:tagLst xmlns:a="http://schemas.openxmlformats.org/drawingml/2006/main" xmlns:r="http://schemas.openxmlformats.org/officeDocument/2006/relationships" xmlns:p="http://schemas.openxmlformats.org/presentationml/2006/main">
  <p:tag name="TIMING" val="|0.4|0.2|0.2|0.2|0.4|0.2|0.3"/>
</p:tagLst>
</file>

<file path=ppt/tags/tag16.xml><?xml version="1.0" encoding="utf-8"?>
<p:tagLst xmlns:a="http://schemas.openxmlformats.org/drawingml/2006/main" xmlns:r="http://schemas.openxmlformats.org/officeDocument/2006/relationships" xmlns:p="http://schemas.openxmlformats.org/presentationml/2006/main">
  <p:tag name="TIMING" val="|0.4|0.2|0.2|0.2|0.4|0.2|0.3"/>
</p:tagLst>
</file>

<file path=ppt/tags/tag17.xml><?xml version="1.0" encoding="utf-8"?>
<p:tagLst xmlns:a="http://schemas.openxmlformats.org/drawingml/2006/main" xmlns:r="http://schemas.openxmlformats.org/officeDocument/2006/relationships" xmlns:p="http://schemas.openxmlformats.org/presentationml/2006/main">
  <p:tag name="TIMING" val="|0.4|0.2|0.2|0.2|0.4|0.2|0.3"/>
</p:tagLst>
</file>

<file path=ppt/tags/tag18.xml><?xml version="1.0" encoding="utf-8"?>
<p:tagLst xmlns:a="http://schemas.openxmlformats.org/drawingml/2006/main" xmlns:r="http://schemas.openxmlformats.org/officeDocument/2006/relationships" xmlns:p="http://schemas.openxmlformats.org/presentationml/2006/main">
  <p:tag name="TIMING" val="|0.4|0.2|0.2|0.2|0.4|0.2|0.3"/>
</p:tagLst>
</file>

<file path=ppt/tags/tag19.xml><?xml version="1.0" encoding="utf-8"?>
<p:tagLst xmlns:a="http://schemas.openxmlformats.org/drawingml/2006/main" xmlns:r="http://schemas.openxmlformats.org/officeDocument/2006/relationships" xmlns:p="http://schemas.openxmlformats.org/presentationml/2006/main">
  <p:tag name="TIMING" val="|0.3|0.4|0.3|0.4|0.3|0.3"/>
</p:tagLst>
</file>

<file path=ppt/tags/tag2.xml><?xml version="1.0" encoding="utf-8"?>
<p:tagLst xmlns:a="http://schemas.openxmlformats.org/drawingml/2006/main" xmlns:r="http://schemas.openxmlformats.org/officeDocument/2006/relationships" xmlns:p="http://schemas.openxmlformats.org/presentationml/2006/main">
  <p:tag name="TIMING" val="|0.4|0.6|0.5|0.5|0.5"/>
</p:tagLst>
</file>

<file path=ppt/tags/tag20.xml><?xml version="1.0" encoding="utf-8"?>
<p:tagLst xmlns:a="http://schemas.openxmlformats.org/drawingml/2006/main" xmlns:r="http://schemas.openxmlformats.org/officeDocument/2006/relationships" xmlns:p="http://schemas.openxmlformats.org/presentationml/2006/main">
  <p:tag name="TIMING" val="|0.3|0.4|0.3|0.4|0.3|0.3"/>
</p:tagLst>
</file>

<file path=ppt/tags/tag21.xml><?xml version="1.0" encoding="utf-8"?>
<p:tagLst xmlns:a="http://schemas.openxmlformats.org/drawingml/2006/main" xmlns:r="http://schemas.openxmlformats.org/officeDocument/2006/relationships" xmlns:p="http://schemas.openxmlformats.org/presentationml/2006/main">
  <p:tag name="TIMING" val="|0.3|0.4|0.3|0.4|0.3|0.3"/>
</p:tagLst>
</file>

<file path=ppt/tags/tag22.xml><?xml version="1.0" encoding="utf-8"?>
<p:tagLst xmlns:a="http://schemas.openxmlformats.org/drawingml/2006/main" xmlns:r="http://schemas.openxmlformats.org/officeDocument/2006/relationships" xmlns:p="http://schemas.openxmlformats.org/presentationml/2006/main">
  <p:tag name="TIMING" val="|0.1|0.4|0.7"/>
</p:tagLst>
</file>

<file path=ppt/tags/tag3.xml><?xml version="1.0" encoding="utf-8"?>
<p:tagLst xmlns:a="http://schemas.openxmlformats.org/drawingml/2006/main" xmlns:r="http://schemas.openxmlformats.org/officeDocument/2006/relationships" xmlns:p="http://schemas.openxmlformats.org/presentationml/2006/main">
  <p:tag name="TIMING" val="|0.4|0.3|0.4|0.4|0.3|0.4|1|0.2|0.2"/>
</p:tagLst>
</file>

<file path=ppt/tags/tag4.xml><?xml version="1.0" encoding="utf-8"?>
<p:tagLst xmlns:a="http://schemas.openxmlformats.org/drawingml/2006/main" xmlns:r="http://schemas.openxmlformats.org/officeDocument/2006/relationships" xmlns:p="http://schemas.openxmlformats.org/presentationml/2006/main">
  <p:tag name="TIMING" val="|0.3|0.4|0.5|0.5|0.5|0.5|0.5"/>
</p:tagLst>
</file>

<file path=ppt/tags/tag5.xml><?xml version="1.0" encoding="utf-8"?>
<p:tagLst xmlns:a="http://schemas.openxmlformats.org/drawingml/2006/main" xmlns:r="http://schemas.openxmlformats.org/officeDocument/2006/relationships" xmlns:p="http://schemas.openxmlformats.org/presentationml/2006/main">
  <p:tag name="TIMING" val="|0.4|0.5|0.5|0.4|0.5|0.7|0.4|0.4|0.4|0.3|0.5"/>
</p:tagLst>
</file>

<file path=ppt/tags/tag6.xml><?xml version="1.0" encoding="utf-8"?>
<p:tagLst xmlns:a="http://schemas.openxmlformats.org/drawingml/2006/main" xmlns:r="http://schemas.openxmlformats.org/officeDocument/2006/relationships" xmlns:p="http://schemas.openxmlformats.org/presentationml/2006/main">
  <p:tag name="TIMING" val="|0.4|0.5|0.5|0.4|0.5|0.7|0.4|0.4|0.4|0.3|0.5"/>
</p:tagLst>
</file>

<file path=ppt/tags/tag7.xml><?xml version="1.0" encoding="utf-8"?>
<p:tagLst xmlns:a="http://schemas.openxmlformats.org/drawingml/2006/main" xmlns:r="http://schemas.openxmlformats.org/officeDocument/2006/relationships" xmlns:p="http://schemas.openxmlformats.org/presentationml/2006/main">
  <p:tag name="TIMING" val="|0.4|0.5|0.5|0.4|0.5|0.7|0.4|0.4|0.4|0.3|0.5"/>
</p:tagLst>
</file>

<file path=ppt/tags/tag8.xml><?xml version="1.0" encoding="utf-8"?>
<p:tagLst xmlns:a="http://schemas.openxmlformats.org/drawingml/2006/main" xmlns:r="http://schemas.openxmlformats.org/officeDocument/2006/relationships" xmlns:p="http://schemas.openxmlformats.org/presentationml/2006/main">
  <p:tag name="TIMING" val="|0.4|0.3|0.4|0.3|0.3|0.3"/>
</p:tagLst>
</file>

<file path=ppt/tags/tag9.xml><?xml version="1.0" encoding="utf-8"?>
<p:tagLst xmlns:a="http://schemas.openxmlformats.org/drawingml/2006/main" xmlns:r="http://schemas.openxmlformats.org/officeDocument/2006/relationships" xmlns:p="http://schemas.openxmlformats.org/presentationml/2006/main">
  <p:tag name="TIMING" val="|0.3|0.3|0.3|0.4|0.3|0.4|0.4|0.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r2l3oxx">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657</Words>
  <Application>Microsoft Office PowerPoint</Application>
  <PresentationFormat>宽屏</PresentationFormat>
  <Paragraphs>77</Paragraphs>
  <Slides>29</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29</vt:i4>
      </vt:variant>
    </vt:vector>
  </HeadingPairs>
  <TitlesOfParts>
    <vt:vector size="36" baseType="lpstr">
      <vt:lpstr>方正正黑简体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绿色圆点</dc:title>
  <dc:creator>第一PPT</dc:creator>
  <cp:keywords>www.1ppt.com</cp:keywords>
  <dc:description>www.1ppt.com</dc:description>
  <cp:lastModifiedBy>sq gg</cp:lastModifiedBy>
  <cp:revision>1</cp:revision>
  <dcterms:created xsi:type="dcterms:W3CDTF">2022-06-13T06:40:02Z</dcterms:created>
  <dcterms:modified xsi:type="dcterms:W3CDTF">2022-06-13T16:53:16Z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290F459EEFBD649B6066946202CF7DDD</vt:lpwstr>
  </property>
  <property fmtid="{D5CDD505-2E9C-101B-9397-08002B2CF9AE}" pid="3" name="KSOProductBuildVer">
    <vt:lpwstr>2052-0.0.0.0</vt:lpwstr>
  </property>
</Properties>
</file>